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8" r:id="rId3"/>
    <p:sldId id="361" r:id="rId4"/>
    <p:sldId id="261" r:id="rId5"/>
    <p:sldId id="263" r:id="rId6"/>
    <p:sldId id="297" r:id="rId7"/>
    <p:sldId id="265" r:id="rId8"/>
    <p:sldId id="267" r:id="rId9"/>
    <p:sldId id="369" r:id="rId10"/>
    <p:sldId id="370" r:id="rId11"/>
    <p:sldId id="314" r:id="rId12"/>
    <p:sldId id="363" r:id="rId13"/>
    <p:sldId id="299" r:id="rId14"/>
    <p:sldId id="270" r:id="rId15"/>
    <p:sldId id="371" r:id="rId16"/>
    <p:sldId id="271" r:id="rId17"/>
    <p:sldId id="300" r:id="rId18"/>
    <p:sldId id="301" r:id="rId19"/>
    <p:sldId id="365" r:id="rId20"/>
    <p:sldId id="366" r:id="rId21"/>
    <p:sldId id="360" r:id="rId22"/>
    <p:sldId id="359" r:id="rId23"/>
    <p:sldId id="368" r:id="rId24"/>
    <p:sldId id="269" r:id="rId25"/>
    <p:sldId id="345" r:id="rId26"/>
    <p:sldId id="362" r:id="rId27"/>
    <p:sldId id="351" r:id="rId28"/>
    <p:sldId id="348" r:id="rId29"/>
    <p:sldId id="325" r:id="rId30"/>
    <p:sldId id="367"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9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68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INFPWFS103.ad.unsw.edu.au\Staff004$\z2172144\Desktop\ProjectDOCS\MHDCD%20Project\Data\DADHC\DADH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pivotSource>
    <c:name>[DADHC.xls]Sheet5!PivotTable2</c:name>
    <c:fmtId val="-1"/>
  </c:pivotSource>
  <c:chart>
    <c:autoTitleDeleted val="1"/>
    <c:pivotFmts>
      <c:pivotFmt>
        <c:idx val="0"/>
        <c:marker>
          <c:symbol val="none"/>
        </c:marker>
      </c:pivotFmt>
      <c:pivotFmt>
        <c:idx val="1"/>
        <c:marker>
          <c:symbol val="none"/>
        </c:marker>
      </c:pivotFmt>
    </c:pivotFmts>
    <c:plotArea>
      <c:layout/>
      <c:barChart>
        <c:barDir val="col"/>
        <c:grouping val="clustered"/>
        <c:varyColors val="0"/>
        <c:ser>
          <c:idx val="0"/>
          <c:order val="0"/>
          <c:tx>
            <c:strRef>
              <c:f>Sheet5!$B$3:$B$4</c:f>
              <c:strCache>
                <c:ptCount val="1"/>
                <c:pt idx="0">
                  <c:v>Total</c:v>
                </c:pt>
              </c:strCache>
            </c:strRef>
          </c:tx>
          <c:invertIfNegative val="0"/>
          <c:cat>
            <c:strRef>
              <c:f>Sheet5!$A$5:$A$8</c:f>
              <c:strCache>
                <c:ptCount val="3"/>
                <c:pt idx="0">
                  <c:v>ADHC</c:v>
                </c:pt>
                <c:pt idx="1">
                  <c:v>BID</c:v>
                </c:pt>
                <c:pt idx="2">
                  <c:v>ID</c:v>
                </c:pt>
              </c:strCache>
            </c:strRef>
          </c:cat>
          <c:val>
            <c:numRef>
              <c:f>Sheet5!$B$5:$B$8</c:f>
              <c:numCache>
                <c:formatCode>General</c:formatCode>
                <c:ptCount val="3"/>
                <c:pt idx="0">
                  <c:v>217.0</c:v>
                </c:pt>
                <c:pt idx="1">
                  <c:v>743.0</c:v>
                </c:pt>
                <c:pt idx="2">
                  <c:v>504.0</c:v>
                </c:pt>
              </c:numCache>
            </c:numRef>
          </c:val>
        </c:ser>
        <c:dLbls>
          <c:showLegendKey val="0"/>
          <c:showVal val="0"/>
          <c:showCatName val="0"/>
          <c:showSerName val="0"/>
          <c:showPercent val="0"/>
          <c:showBubbleSize val="0"/>
        </c:dLbls>
        <c:gapWidth val="150"/>
        <c:axId val="-2134509144"/>
        <c:axId val="-2134512104"/>
      </c:barChart>
      <c:catAx>
        <c:axId val="-2134509144"/>
        <c:scaling>
          <c:orientation val="minMax"/>
        </c:scaling>
        <c:delete val="0"/>
        <c:axPos val="b"/>
        <c:majorTickMark val="out"/>
        <c:minorTickMark val="none"/>
        <c:tickLblPos val="nextTo"/>
        <c:crossAx val="-2134512104"/>
        <c:crosses val="autoZero"/>
        <c:auto val="1"/>
        <c:lblAlgn val="ctr"/>
        <c:lblOffset val="100"/>
        <c:noMultiLvlLbl val="0"/>
      </c:catAx>
      <c:valAx>
        <c:axId val="-2134512104"/>
        <c:scaling>
          <c:orientation val="minMax"/>
        </c:scaling>
        <c:delete val="0"/>
        <c:axPos val="l"/>
        <c:majorGridlines/>
        <c:numFmt formatCode="General" sourceLinked="1"/>
        <c:majorTickMark val="out"/>
        <c:minorTickMark val="none"/>
        <c:tickLblPos val="nextTo"/>
        <c:crossAx val="-21345091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0E40F5-AE42-B541-97FB-CC78F1C4384E}" type="doc">
      <dgm:prSet loTypeId="urn:microsoft.com/office/officeart/2005/8/layout/radial1" loCatId="relationship" qsTypeId="urn:microsoft.com/office/officeart/2005/8/quickstyle/simple4" qsCatId="simple" csTypeId="urn:microsoft.com/office/officeart/2005/8/colors/accent1_2" csCatId="accent1" phldr="1"/>
      <dgm:spPr/>
      <dgm:t>
        <a:bodyPr/>
        <a:lstStyle/>
        <a:p>
          <a:endParaRPr lang="en-US"/>
        </a:p>
      </dgm:t>
    </dgm:pt>
    <dgm:pt modelId="{7B73E5DA-862A-5F4D-A316-444C0DC1F86B}">
      <dgm:prSet phldrT="[Text]"/>
      <dgm:spPr/>
      <dgm:t>
        <a:bodyPr/>
        <a:lstStyle/>
        <a:p>
          <a:r>
            <a:rPr lang="en-US" dirty="0" smtClean="0"/>
            <a:t>Cohort</a:t>
          </a:r>
        </a:p>
        <a:p>
          <a:r>
            <a:rPr lang="en-US" dirty="0" smtClean="0"/>
            <a:t>ID</a:t>
          </a:r>
        </a:p>
        <a:p>
          <a:r>
            <a:rPr lang="en-US" dirty="0" smtClean="0"/>
            <a:t>2,731</a:t>
          </a:r>
          <a:endParaRPr lang="en-US" dirty="0"/>
        </a:p>
      </dgm:t>
    </dgm:pt>
    <dgm:pt modelId="{1D60F64E-EF03-D14D-8790-34BCDECC6226}" type="parTrans" cxnId="{CB8C3769-A0CC-044B-9C32-D0C4E3BAF114}">
      <dgm:prSet/>
      <dgm:spPr/>
      <dgm:t>
        <a:bodyPr/>
        <a:lstStyle/>
        <a:p>
          <a:endParaRPr lang="en-US"/>
        </a:p>
      </dgm:t>
    </dgm:pt>
    <dgm:pt modelId="{E6CFE1D5-C5EE-1443-BD03-B78D6065B8AB}" type="sibTrans" cxnId="{CB8C3769-A0CC-044B-9C32-D0C4E3BAF114}">
      <dgm:prSet/>
      <dgm:spPr/>
      <dgm:t>
        <a:bodyPr/>
        <a:lstStyle/>
        <a:p>
          <a:endParaRPr lang="en-US"/>
        </a:p>
      </dgm:t>
    </dgm:pt>
    <dgm:pt modelId="{FB65DB5F-68FA-B842-80D5-4835449EC31B}">
      <dgm:prSet phldrT="[Text]"/>
      <dgm:spPr/>
      <dgm:t>
        <a:bodyPr/>
        <a:lstStyle/>
        <a:p>
          <a:r>
            <a:rPr lang="en-US" dirty="0" smtClean="0"/>
            <a:t>DCS</a:t>
          </a:r>
          <a:endParaRPr lang="en-US" dirty="0"/>
        </a:p>
      </dgm:t>
    </dgm:pt>
    <dgm:pt modelId="{76A25A54-52D6-AD4D-A6B4-A43CA8B98AF6}" type="parTrans" cxnId="{3945295A-0E65-5D47-BAA0-6AFD25F5A5DE}">
      <dgm:prSet/>
      <dgm:spPr/>
      <dgm:t>
        <a:bodyPr/>
        <a:lstStyle/>
        <a:p>
          <a:endParaRPr lang="en-US"/>
        </a:p>
      </dgm:t>
    </dgm:pt>
    <dgm:pt modelId="{53BD8A04-6CC8-9E43-94D8-D80DCE54DB80}" type="sibTrans" cxnId="{3945295A-0E65-5D47-BAA0-6AFD25F5A5DE}">
      <dgm:prSet/>
      <dgm:spPr/>
      <dgm:t>
        <a:bodyPr/>
        <a:lstStyle/>
        <a:p>
          <a:endParaRPr lang="en-US"/>
        </a:p>
      </dgm:t>
    </dgm:pt>
    <dgm:pt modelId="{7908C29D-3CC6-BE47-921A-F86194EFC4C3}">
      <dgm:prSet phldrT="[Text]"/>
      <dgm:spPr/>
      <dgm:t>
        <a:bodyPr/>
        <a:lstStyle/>
        <a:p>
          <a:r>
            <a:rPr lang="en-US" dirty="0" smtClean="0"/>
            <a:t>Police</a:t>
          </a:r>
          <a:endParaRPr lang="en-US" dirty="0"/>
        </a:p>
      </dgm:t>
    </dgm:pt>
    <dgm:pt modelId="{D197B37C-E621-6041-B9F3-E784583864BB}" type="parTrans" cxnId="{23F872B7-880A-034E-AA8C-3E5F9C00DF9B}">
      <dgm:prSet/>
      <dgm:spPr/>
      <dgm:t>
        <a:bodyPr/>
        <a:lstStyle/>
        <a:p>
          <a:endParaRPr lang="en-US"/>
        </a:p>
      </dgm:t>
    </dgm:pt>
    <dgm:pt modelId="{FF65DAD8-9AF4-CE4C-949D-D1CA7DC465BF}" type="sibTrans" cxnId="{23F872B7-880A-034E-AA8C-3E5F9C00DF9B}">
      <dgm:prSet/>
      <dgm:spPr/>
      <dgm:t>
        <a:bodyPr/>
        <a:lstStyle/>
        <a:p>
          <a:endParaRPr lang="en-US"/>
        </a:p>
      </dgm:t>
    </dgm:pt>
    <dgm:pt modelId="{204541E3-6311-264E-8282-F1775F4F8587}">
      <dgm:prSet phldrT="[Text]"/>
      <dgm:spPr/>
      <dgm:t>
        <a:bodyPr/>
        <a:lstStyle/>
        <a:p>
          <a:r>
            <a:rPr lang="en-US" dirty="0" smtClean="0"/>
            <a:t>Court</a:t>
          </a:r>
          <a:endParaRPr lang="en-US" dirty="0"/>
        </a:p>
      </dgm:t>
    </dgm:pt>
    <dgm:pt modelId="{1B69FB4E-1BF1-6940-B0D9-150CF9F28F1A}" type="parTrans" cxnId="{0B397B92-B27E-054B-89B3-CAB2551D0E5F}">
      <dgm:prSet/>
      <dgm:spPr/>
      <dgm:t>
        <a:bodyPr/>
        <a:lstStyle/>
        <a:p>
          <a:endParaRPr lang="en-US"/>
        </a:p>
      </dgm:t>
    </dgm:pt>
    <dgm:pt modelId="{5F09BDC5-37EA-C74A-88AE-685D253F9453}" type="sibTrans" cxnId="{0B397B92-B27E-054B-89B3-CAB2551D0E5F}">
      <dgm:prSet/>
      <dgm:spPr/>
      <dgm:t>
        <a:bodyPr/>
        <a:lstStyle/>
        <a:p>
          <a:endParaRPr lang="en-US"/>
        </a:p>
      </dgm:t>
    </dgm:pt>
    <dgm:pt modelId="{91D630F9-688B-5D49-A81F-657C8D82BBCF}">
      <dgm:prSet phldrT="[Text]"/>
      <dgm:spPr/>
      <dgm:t>
        <a:bodyPr/>
        <a:lstStyle/>
        <a:p>
          <a:r>
            <a:rPr lang="en-US" dirty="0" smtClean="0"/>
            <a:t>Housing</a:t>
          </a:r>
          <a:endParaRPr lang="en-US" dirty="0"/>
        </a:p>
      </dgm:t>
    </dgm:pt>
    <dgm:pt modelId="{0E61E768-C22B-4F4F-813C-4E8EC8E2A602}" type="parTrans" cxnId="{F3EDC7F9-8C73-2444-BBC1-4FCFF81BB1BE}">
      <dgm:prSet/>
      <dgm:spPr/>
      <dgm:t>
        <a:bodyPr/>
        <a:lstStyle/>
        <a:p>
          <a:endParaRPr lang="en-US"/>
        </a:p>
      </dgm:t>
    </dgm:pt>
    <dgm:pt modelId="{AD76F823-F9C4-2D4E-95E7-BC55499102E6}" type="sibTrans" cxnId="{F3EDC7F9-8C73-2444-BBC1-4FCFF81BB1BE}">
      <dgm:prSet/>
      <dgm:spPr/>
      <dgm:t>
        <a:bodyPr/>
        <a:lstStyle/>
        <a:p>
          <a:endParaRPr lang="en-US"/>
        </a:p>
      </dgm:t>
    </dgm:pt>
    <dgm:pt modelId="{F308E0C1-972C-714B-AFD2-87E977F5E338}">
      <dgm:prSet phldrT="[Text]"/>
      <dgm:spPr/>
      <dgm:t>
        <a:bodyPr/>
        <a:lstStyle/>
        <a:p>
          <a:r>
            <a:rPr lang="en-US" dirty="0" smtClean="0"/>
            <a:t>Justice Health</a:t>
          </a:r>
          <a:endParaRPr lang="en-US" dirty="0"/>
        </a:p>
      </dgm:t>
    </dgm:pt>
    <dgm:pt modelId="{A957FA4E-A4CE-7B4D-A1A2-3D118DC995A6}" type="parTrans" cxnId="{ED99D3B4-BAAD-E64A-8E1E-AB758D409B3B}">
      <dgm:prSet/>
      <dgm:spPr/>
      <dgm:t>
        <a:bodyPr/>
        <a:lstStyle/>
        <a:p>
          <a:endParaRPr lang="en-US"/>
        </a:p>
      </dgm:t>
    </dgm:pt>
    <dgm:pt modelId="{33DAE455-3A5C-AA49-9FCF-FC5F5E0B1333}" type="sibTrans" cxnId="{ED99D3B4-BAAD-E64A-8E1E-AB758D409B3B}">
      <dgm:prSet/>
      <dgm:spPr/>
      <dgm:t>
        <a:bodyPr/>
        <a:lstStyle/>
        <a:p>
          <a:endParaRPr lang="en-US"/>
        </a:p>
      </dgm:t>
    </dgm:pt>
    <dgm:pt modelId="{E33EE43A-4C04-3F4E-AE0A-01A9F65E7F83}">
      <dgm:prSet phldrT="[Text]"/>
      <dgm:spPr/>
      <dgm:t>
        <a:bodyPr/>
        <a:lstStyle/>
        <a:p>
          <a:r>
            <a:rPr lang="en-US" dirty="0" smtClean="0"/>
            <a:t>Child Services</a:t>
          </a:r>
          <a:endParaRPr lang="en-US" dirty="0"/>
        </a:p>
      </dgm:t>
    </dgm:pt>
    <dgm:pt modelId="{880B288C-BC03-A648-AACF-F7A60D3A219C}" type="parTrans" cxnId="{9A65B2E7-669E-EB4A-9F88-B191C727ACF2}">
      <dgm:prSet/>
      <dgm:spPr/>
      <dgm:t>
        <a:bodyPr/>
        <a:lstStyle/>
        <a:p>
          <a:endParaRPr lang="en-US"/>
        </a:p>
      </dgm:t>
    </dgm:pt>
    <dgm:pt modelId="{F3DC872D-9AC9-6F49-AEF5-9B39F1CBE8BA}" type="sibTrans" cxnId="{9A65B2E7-669E-EB4A-9F88-B191C727ACF2}">
      <dgm:prSet/>
      <dgm:spPr/>
      <dgm:t>
        <a:bodyPr/>
        <a:lstStyle/>
        <a:p>
          <a:endParaRPr lang="en-US"/>
        </a:p>
      </dgm:t>
    </dgm:pt>
    <dgm:pt modelId="{F69403A5-F1FE-6A41-B40F-5E88DF2BC472}">
      <dgm:prSet phldrT="[Text]"/>
      <dgm:spPr/>
      <dgm:t>
        <a:bodyPr/>
        <a:lstStyle/>
        <a:p>
          <a:r>
            <a:rPr lang="en-US" dirty="0" smtClean="0"/>
            <a:t>Health</a:t>
          </a:r>
          <a:endParaRPr lang="en-US" dirty="0"/>
        </a:p>
      </dgm:t>
    </dgm:pt>
    <dgm:pt modelId="{6A370701-1111-FA4C-A078-1B6F3B29E708}" type="parTrans" cxnId="{11745BE6-97F3-F542-B23F-35D63ECD6BCD}">
      <dgm:prSet/>
      <dgm:spPr/>
      <dgm:t>
        <a:bodyPr/>
        <a:lstStyle/>
        <a:p>
          <a:endParaRPr lang="en-US"/>
        </a:p>
      </dgm:t>
    </dgm:pt>
    <dgm:pt modelId="{66ABD466-3D43-4544-8B8A-49E35AE9544A}" type="sibTrans" cxnId="{11745BE6-97F3-F542-B23F-35D63ECD6BCD}">
      <dgm:prSet/>
      <dgm:spPr/>
      <dgm:t>
        <a:bodyPr/>
        <a:lstStyle/>
        <a:p>
          <a:endParaRPr lang="en-US"/>
        </a:p>
      </dgm:t>
    </dgm:pt>
    <dgm:pt modelId="{DFF308FE-9517-DE46-A8FD-F53C576E73FA}">
      <dgm:prSet phldrT="[Text]"/>
      <dgm:spPr/>
      <dgm:t>
        <a:bodyPr/>
        <a:lstStyle/>
        <a:p>
          <a:r>
            <a:rPr lang="en-US" dirty="0" smtClean="0"/>
            <a:t>Disability</a:t>
          </a:r>
          <a:endParaRPr lang="en-US" dirty="0"/>
        </a:p>
      </dgm:t>
    </dgm:pt>
    <dgm:pt modelId="{7406F543-2238-2D4A-9DD5-F03249E69F11}" type="parTrans" cxnId="{401FEDC6-3DEC-4345-805E-99098804F2FF}">
      <dgm:prSet/>
      <dgm:spPr/>
      <dgm:t>
        <a:bodyPr/>
        <a:lstStyle/>
        <a:p>
          <a:endParaRPr lang="en-US"/>
        </a:p>
      </dgm:t>
    </dgm:pt>
    <dgm:pt modelId="{1770D1EF-EBF5-8241-8A76-092715504DBA}" type="sibTrans" cxnId="{401FEDC6-3DEC-4345-805E-99098804F2FF}">
      <dgm:prSet/>
      <dgm:spPr/>
      <dgm:t>
        <a:bodyPr/>
        <a:lstStyle/>
        <a:p>
          <a:endParaRPr lang="en-US"/>
        </a:p>
      </dgm:t>
    </dgm:pt>
    <dgm:pt modelId="{AFB21FA7-EEC6-A24A-B9D9-3AE73E1B349D}">
      <dgm:prSet phldrT="[Text]"/>
      <dgm:spPr/>
      <dgm:t>
        <a:bodyPr/>
        <a:lstStyle/>
        <a:p>
          <a:r>
            <a:rPr lang="en-US" dirty="0" smtClean="0"/>
            <a:t>Legal Aid</a:t>
          </a:r>
          <a:endParaRPr lang="en-US" dirty="0"/>
        </a:p>
      </dgm:t>
    </dgm:pt>
    <dgm:pt modelId="{509E01E4-71DE-614A-A52D-660148F12654}" type="parTrans" cxnId="{1EC5F446-F0D5-4240-8DAA-69B7F95629FE}">
      <dgm:prSet/>
      <dgm:spPr/>
      <dgm:t>
        <a:bodyPr/>
        <a:lstStyle/>
        <a:p>
          <a:endParaRPr lang="en-US"/>
        </a:p>
      </dgm:t>
    </dgm:pt>
    <dgm:pt modelId="{FE5CDCD8-FDC5-3F4B-A574-0586CC4B5341}" type="sibTrans" cxnId="{1EC5F446-F0D5-4240-8DAA-69B7F95629FE}">
      <dgm:prSet/>
      <dgm:spPr/>
      <dgm:t>
        <a:bodyPr/>
        <a:lstStyle/>
        <a:p>
          <a:endParaRPr lang="en-US"/>
        </a:p>
      </dgm:t>
    </dgm:pt>
    <dgm:pt modelId="{6846F227-3CA3-E644-B7DE-DDCF6F9AFB66}">
      <dgm:prSet phldrT="[Text]"/>
      <dgm:spPr/>
      <dgm:t>
        <a:bodyPr/>
        <a:lstStyle/>
        <a:p>
          <a:r>
            <a:rPr lang="en-US" dirty="0" smtClean="0"/>
            <a:t>Juvenile Justice</a:t>
          </a:r>
          <a:endParaRPr lang="en-US" dirty="0"/>
        </a:p>
      </dgm:t>
    </dgm:pt>
    <dgm:pt modelId="{640AB56C-2518-E642-B692-5716E292967B}" type="parTrans" cxnId="{22EFA0FD-EBCC-5B41-84DC-A61198CE8E14}">
      <dgm:prSet/>
      <dgm:spPr/>
      <dgm:t>
        <a:bodyPr/>
        <a:lstStyle/>
        <a:p>
          <a:endParaRPr lang="en-US"/>
        </a:p>
      </dgm:t>
    </dgm:pt>
    <dgm:pt modelId="{2AF1C943-A2E0-8E4D-A7C4-EF57254D8CC3}" type="sibTrans" cxnId="{22EFA0FD-EBCC-5B41-84DC-A61198CE8E14}">
      <dgm:prSet/>
      <dgm:spPr/>
      <dgm:t>
        <a:bodyPr/>
        <a:lstStyle/>
        <a:p>
          <a:endParaRPr lang="en-US"/>
        </a:p>
      </dgm:t>
    </dgm:pt>
    <dgm:pt modelId="{5DD5D0BD-6687-9649-9499-8876228634E7}" type="pres">
      <dgm:prSet presAssocID="{130E40F5-AE42-B541-97FB-CC78F1C4384E}" presName="cycle" presStyleCnt="0">
        <dgm:presLayoutVars>
          <dgm:chMax val="1"/>
          <dgm:dir/>
          <dgm:animLvl val="ctr"/>
          <dgm:resizeHandles val="exact"/>
        </dgm:presLayoutVars>
      </dgm:prSet>
      <dgm:spPr/>
      <dgm:t>
        <a:bodyPr/>
        <a:lstStyle/>
        <a:p>
          <a:endParaRPr lang="en-US"/>
        </a:p>
      </dgm:t>
    </dgm:pt>
    <dgm:pt modelId="{A1FD7E2A-FFC6-1B40-B176-A334A7D0C4E8}" type="pres">
      <dgm:prSet presAssocID="{7B73E5DA-862A-5F4D-A316-444C0DC1F86B}" presName="centerShape" presStyleLbl="node0" presStyleIdx="0" presStyleCnt="1" custScaleX="136156" custScaleY="140695" custLinFactNeighborX="-7868" custLinFactNeighborY="-2704"/>
      <dgm:spPr/>
      <dgm:t>
        <a:bodyPr/>
        <a:lstStyle/>
        <a:p>
          <a:endParaRPr lang="en-US"/>
        </a:p>
      </dgm:t>
    </dgm:pt>
    <dgm:pt modelId="{AA0B0BE2-183F-0449-9B58-AEFB531F992A}" type="pres">
      <dgm:prSet presAssocID="{76A25A54-52D6-AD4D-A6B4-A43CA8B98AF6}" presName="Name9" presStyleLbl="parChTrans1D2" presStyleIdx="0" presStyleCnt="10"/>
      <dgm:spPr/>
      <dgm:t>
        <a:bodyPr/>
        <a:lstStyle/>
        <a:p>
          <a:endParaRPr lang="en-US"/>
        </a:p>
      </dgm:t>
    </dgm:pt>
    <dgm:pt modelId="{CE4A2499-B4A7-A342-9396-D0ED344D8D49}" type="pres">
      <dgm:prSet presAssocID="{76A25A54-52D6-AD4D-A6B4-A43CA8B98AF6}" presName="connTx" presStyleLbl="parChTrans1D2" presStyleIdx="0" presStyleCnt="10"/>
      <dgm:spPr/>
      <dgm:t>
        <a:bodyPr/>
        <a:lstStyle/>
        <a:p>
          <a:endParaRPr lang="en-US"/>
        </a:p>
      </dgm:t>
    </dgm:pt>
    <dgm:pt modelId="{63A7FE2E-677E-C646-A59F-45058471FF88}" type="pres">
      <dgm:prSet presAssocID="{FB65DB5F-68FA-B842-80D5-4835449EC31B}" presName="node" presStyleLbl="node1" presStyleIdx="0" presStyleCnt="10" custRadScaleRad="99808" custRadScaleInc="-53609">
        <dgm:presLayoutVars>
          <dgm:bulletEnabled val="1"/>
        </dgm:presLayoutVars>
      </dgm:prSet>
      <dgm:spPr/>
      <dgm:t>
        <a:bodyPr/>
        <a:lstStyle/>
        <a:p>
          <a:endParaRPr lang="en-US"/>
        </a:p>
      </dgm:t>
    </dgm:pt>
    <dgm:pt modelId="{607D57A8-AF19-4141-ABF8-1FE35E19726B}" type="pres">
      <dgm:prSet presAssocID="{D197B37C-E621-6041-B9F3-E784583864BB}" presName="Name9" presStyleLbl="parChTrans1D2" presStyleIdx="1" presStyleCnt="10"/>
      <dgm:spPr/>
      <dgm:t>
        <a:bodyPr/>
        <a:lstStyle/>
        <a:p>
          <a:endParaRPr lang="en-US"/>
        </a:p>
      </dgm:t>
    </dgm:pt>
    <dgm:pt modelId="{23B7684F-99F6-7643-B0B5-8295FF439AD4}" type="pres">
      <dgm:prSet presAssocID="{D197B37C-E621-6041-B9F3-E784583864BB}" presName="connTx" presStyleLbl="parChTrans1D2" presStyleIdx="1" presStyleCnt="10"/>
      <dgm:spPr/>
      <dgm:t>
        <a:bodyPr/>
        <a:lstStyle/>
        <a:p>
          <a:endParaRPr lang="en-US"/>
        </a:p>
      </dgm:t>
    </dgm:pt>
    <dgm:pt modelId="{65D9A58C-1D4B-1F43-B02C-5660CF48B543}" type="pres">
      <dgm:prSet presAssocID="{7908C29D-3CC6-BE47-921A-F86194EFC4C3}" presName="node" presStyleLbl="node1" presStyleIdx="1" presStyleCnt="10" custRadScaleRad="92476" custRadScaleInc="-37793">
        <dgm:presLayoutVars>
          <dgm:bulletEnabled val="1"/>
        </dgm:presLayoutVars>
      </dgm:prSet>
      <dgm:spPr/>
      <dgm:t>
        <a:bodyPr/>
        <a:lstStyle/>
        <a:p>
          <a:endParaRPr lang="en-US"/>
        </a:p>
      </dgm:t>
    </dgm:pt>
    <dgm:pt modelId="{13F0CC46-0AF5-4B44-92CA-E954443C1330}" type="pres">
      <dgm:prSet presAssocID="{1B69FB4E-1BF1-6940-B0D9-150CF9F28F1A}" presName="Name9" presStyleLbl="parChTrans1D2" presStyleIdx="2" presStyleCnt="10"/>
      <dgm:spPr/>
      <dgm:t>
        <a:bodyPr/>
        <a:lstStyle/>
        <a:p>
          <a:endParaRPr lang="en-US"/>
        </a:p>
      </dgm:t>
    </dgm:pt>
    <dgm:pt modelId="{D9FAA5FA-F119-FF40-86F5-AC356767CECE}" type="pres">
      <dgm:prSet presAssocID="{1B69FB4E-1BF1-6940-B0D9-150CF9F28F1A}" presName="connTx" presStyleLbl="parChTrans1D2" presStyleIdx="2" presStyleCnt="10"/>
      <dgm:spPr/>
      <dgm:t>
        <a:bodyPr/>
        <a:lstStyle/>
        <a:p>
          <a:endParaRPr lang="en-US"/>
        </a:p>
      </dgm:t>
    </dgm:pt>
    <dgm:pt modelId="{44FF0355-E61C-5347-9A6E-3EBBD0F5B68C}" type="pres">
      <dgm:prSet presAssocID="{204541E3-6311-264E-8282-F1775F4F8587}" presName="node" presStyleLbl="node1" presStyleIdx="2" presStyleCnt="10" custRadScaleRad="84363" custRadScaleInc="-42649">
        <dgm:presLayoutVars>
          <dgm:bulletEnabled val="1"/>
        </dgm:presLayoutVars>
      </dgm:prSet>
      <dgm:spPr/>
      <dgm:t>
        <a:bodyPr/>
        <a:lstStyle/>
        <a:p>
          <a:endParaRPr lang="en-US"/>
        </a:p>
      </dgm:t>
    </dgm:pt>
    <dgm:pt modelId="{01AED8D7-70AF-734A-B0EB-1636EFB0A307}" type="pres">
      <dgm:prSet presAssocID="{0E61E768-C22B-4F4F-813C-4E8EC8E2A602}" presName="Name9" presStyleLbl="parChTrans1D2" presStyleIdx="3" presStyleCnt="10"/>
      <dgm:spPr/>
      <dgm:t>
        <a:bodyPr/>
        <a:lstStyle/>
        <a:p>
          <a:endParaRPr lang="en-US"/>
        </a:p>
      </dgm:t>
    </dgm:pt>
    <dgm:pt modelId="{D181596C-7142-9C46-90BE-D40EAA486C5A}" type="pres">
      <dgm:prSet presAssocID="{0E61E768-C22B-4F4F-813C-4E8EC8E2A602}" presName="connTx" presStyleLbl="parChTrans1D2" presStyleIdx="3" presStyleCnt="10"/>
      <dgm:spPr/>
      <dgm:t>
        <a:bodyPr/>
        <a:lstStyle/>
        <a:p>
          <a:endParaRPr lang="en-US"/>
        </a:p>
      </dgm:t>
    </dgm:pt>
    <dgm:pt modelId="{6BB78769-A83C-2642-AB20-6F302C6ACB9B}" type="pres">
      <dgm:prSet presAssocID="{91D630F9-688B-5D49-A81F-657C8D82BBCF}" presName="node" presStyleLbl="node1" presStyleIdx="3" presStyleCnt="10" custRadScaleRad="84894" custRadScaleInc="198436">
        <dgm:presLayoutVars>
          <dgm:bulletEnabled val="1"/>
        </dgm:presLayoutVars>
      </dgm:prSet>
      <dgm:spPr/>
      <dgm:t>
        <a:bodyPr/>
        <a:lstStyle/>
        <a:p>
          <a:endParaRPr lang="en-US"/>
        </a:p>
      </dgm:t>
    </dgm:pt>
    <dgm:pt modelId="{5246835E-619D-134B-A1C4-A6EEEA5D4C9B}" type="pres">
      <dgm:prSet presAssocID="{A957FA4E-A4CE-7B4D-A1A2-3D118DC995A6}" presName="Name9" presStyleLbl="parChTrans1D2" presStyleIdx="4" presStyleCnt="10"/>
      <dgm:spPr/>
      <dgm:t>
        <a:bodyPr/>
        <a:lstStyle/>
        <a:p>
          <a:endParaRPr lang="en-US"/>
        </a:p>
      </dgm:t>
    </dgm:pt>
    <dgm:pt modelId="{5EEBEC86-9AEF-B841-A1A1-CA2441E64B71}" type="pres">
      <dgm:prSet presAssocID="{A957FA4E-A4CE-7B4D-A1A2-3D118DC995A6}" presName="connTx" presStyleLbl="parChTrans1D2" presStyleIdx="4" presStyleCnt="10"/>
      <dgm:spPr/>
      <dgm:t>
        <a:bodyPr/>
        <a:lstStyle/>
        <a:p>
          <a:endParaRPr lang="en-US"/>
        </a:p>
      </dgm:t>
    </dgm:pt>
    <dgm:pt modelId="{F3237E14-FECE-DA4A-9FC4-0C42AD21674A}" type="pres">
      <dgm:prSet presAssocID="{F308E0C1-972C-714B-AFD2-87E977F5E338}" presName="node" presStyleLbl="node1" presStyleIdx="4" presStyleCnt="10" custRadScaleRad="86149" custRadScaleInc="210239">
        <dgm:presLayoutVars>
          <dgm:bulletEnabled val="1"/>
        </dgm:presLayoutVars>
      </dgm:prSet>
      <dgm:spPr/>
      <dgm:t>
        <a:bodyPr/>
        <a:lstStyle/>
        <a:p>
          <a:endParaRPr lang="en-US"/>
        </a:p>
      </dgm:t>
    </dgm:pt>
    <dgm:pt modelId="{1B2C863F-9993-DD45-A6D5-E2E65E4F4C2F}" type="pres">
      <dgm:prSet presAssocID="{880B288C-BC03-A648-AACF-F7A60D3A219C}" presName="Name9" presStyleLbl="parChTrans1D2" presStyleIdx="5" presStyleCnt="10"/>
      <dgm:spPr/>
      <dgm:t>
        <a:bodyPr/>
        <a:lstStyle/>
        <a:p>
          <a:endParaRPr lang="en-US"/>
        </a:p>
      </dgm:t>
    </dgm:pt>
    <dgm:pt modelId="{0EF53FE8-882E-884D-A0CE-F77B44E97734}" type="pres">
      <dgm:prSet presAssocID="{880B288C-BC03-A648-AACF-F7A60D3A219C}" presName="connTx" presStyleLbl="parChTrans1D2" presStyleIdx="5" presStyleCnt="10"/>
      <dgm:spPr/>
      <dgm:t>
        <a:bodyPr/>
        <a:lstStyle/>
        <a:p>
          <a:endParaRPr lang="en-US"/>
        </a:p>
      </dgm:t>
    </dgm:pt>
    <dgm:pt modelId="{A8B67413-167F-1645-B7E4-D3E60AA0234C}" type="pres">
      <dgm:prSet presAssocID="{E33EE43A-4C04-3F4E-AE0A-01A9F65E7F83}" presName="node" presStyleLbl="node1" presStyleIdx="5" presStyleCnt="10" custRadScaleRad="108390" custRadScaleInc="373560">
        <dgm:presLayoutVars>
          <dgm:bulletEnabled val="1"/>
        </dgm:presLayoutVars>
      </dgm:prSet>
      <dgm:spPr/>
      <dgm:t>
        <a:bodyPr/>
        <a:lstStyle/>
        <a:p>
          <a:endParaRPr lang="en-US"/>
        </a:p>
      </dgm:t>
    </dgm:pt>
    <dgm:pt modelId="{3823EFBA-E419-D247-9E1D-8D6F24A49B09}" type="pres">
      <dgm:prSet presAssocID="{6A370701-1111-FA4C-A078-1B6F3B29E708}" presName="Name9" presStyleLbl="parChTrans1D2" presStyleIdx="6" presStyleCnt="10"/>
      <dgm:spPr/>
      <dgm:t>
        <a:bodyPr/>
        <a:lstStyle/>
        <a:p>
          <a:endParaRPr lang="en-US"/>
        </a:p>
      </dgm:t>
    </dgm:pt>
    <dgm:pt modelId="{B135875E-3E7B-F044-B82A-A5F33339DFED}" type="pres">
      <dgm:prSet presAssocID="{6A370701-1111-FA4C-A078-1B6F3B29E708}" presName="connTx" presStyleLbl="parChTrans1D2" presStyleIdx="6" presStyleCnt="10"/>
      <dgm:spPr/>
      <dgm:t>
        <a:bodyPr/>
        <a:lstStyle/>
        <a:p>
          <a:endParaRPr lang="en-US"/>
        </a:p>
      </dgm:t>
    </dgm:pt>
    <dgm:pt modelId="{0229DD30-38B1-5343-A4B2-49513696C2B7}" type="pres">
      <dgm:prSet presAssocID="{F69403A5-F1FE-6A41-B40F-5E88DF2BC472}" presName="node" presStyleLbl="node1" presStyleIdx="6" presStyleCnt="10" custRadScaleRad="77792" custRadScaleInc="-632165">
        <dgm:presLayoutVars>
          <dgm:bulletEnabled val="1"/>
        </dgm:presLayoutVars>
      </dgm:prSet>
      <dgm:spPr/>
      <dgm:t>
        <a:bodyPr/>
        <a:lstStyle/>
        <a:p>
          <a:endParaRPr lang="en-US"/>
        </a:p>
      </dgm:t>
    </dgm:pt>
    <dgm:pt modelId="{CDF38FD6-4CCB-9444-93A2-605CD3DAD75D}" type="pres">
      <dgm:prSet presAssocID="{7406F543-2238-2D4A-9DD5-F03249E69F11}" presName="Name9" presStyleLbl="parChTrans1D2" presStyleIdx="7" presStyleCnt="10"/>
      <dgm:spPr/>
      <dgm:t>
        <a:bodyPr/>
        <a:lstStyle/>
        <a:p>
          <a:endParaRPr lang="en-US"/>
        </a:p>
      </dgm:t>
    </dgm:pt>
    <dgm:pt modelId="{9E6B2EF3-D876-8D46-807B-283804934022}" type="pres">
      <dgm:prSet presAssocID="{7406F543-2238-2D4A-9DD5-F03249E69F11}" presName="connTx" presStyleLbl="parChTrans1D2" presStyleIdx="7" presStyleCnt="10"/>
      <dgm:spPr/>
      <dgm:t>
        <a:bodyPr/>
        <a:lstStyle/>
        <a:p>
          <a:endParaRPr lang="en-US"/>
        </a:p>
      </dgm:t>
    </dgm:pt>
    <dgm:pt modelId="{3E7A3CAC-342D-5943-9219-569100F034F1}" type="pres">
      <dgm:prSet presAssocID="{DFF308FE-9517-DE46-A8FD-F53C576E73FA}" presName="node" presStyleLbl="node1" presStyleIdx="7" presStyleCnt="10" custRadScaleRad="101470" custRadScaleInc="-197853">
        <dgm:presLayoutVars>
          <dgm:bulletEnabled val="1"/>
        </dgm:presLayoutVars>
      </dgm:prSet>
      <dgm:spPr/>
      <dgm:t>
        <a:bodyPr/>
        <a:lstStyle/>
        <a:p>
          <a:endParaRPr lang="en-US"/>
        </a:p>
      </dgm:t>
    </dgm:pt>
    <dgm:pt modelId="{5516FA84-D906-F846-A21A-370933441D3C}" type="pres">
      <dgm:prSet presAssocID="{509E01E4-71DE-614A-A52D-660148F12654}" presName="Name9" presStyleLbl="parChTrans1D2" presStyleIdx="8" presStyleCnt="10"/>
      <dgm:spPr/>
      <dgm:t>
        <a:bodyPr/>
        <a:lstStyle/>
        <a:p>
          <a:endParaRPr lang="en-US"/>
        </a:p>
      </dgm:t>
    </dgm:pt>
    <dgm:pt modelId="{9F30DF0B-2A3E-1F47-A9FA-6F8BF236993B}" type="pres">
      <dgm:prSet presAssocID="{509E01E4-71DE-614A-A52D-660148F12654}" presName="connTx" presStyleLbl="parChTrans1D2" presStyleIdx="8" presStyleCnt="10"/>
      <dgm:spPr/>
      <dgm:t>
        <a:bodyPr/>
        <a:lstStyle/>
        <a:p>
          <a:endParaRPr lang="en-US"/>
        </a:p>
      </dgm:t>
    </dgm:pt>
    <dgm:pt modelId="{0A4EF1E8-20E7-0B48-9E93-7723A5E79D76}" type="pres">
      <dgm:prSet presAssocID="{AFB21FA7-EEC6-A24A-B9D9-3AE73E1B349D}" presName="node" presStyleLbl="node1" presStyleIdx="8" presStyleCnt="10" custRadScaleRad="111472" custRadScaleInc="-29969">
        <dgm:presLayoutVars>
          <dgm:bulletEnabled val="1"/>
        </dgm:presLayoutVars>
      </dgm:prSet>
      <dgm:spPr/>
      <dgm:t>
        <a:bodyPr/>
        <a:lstStyle/>
        <a:p>
          <a:endParaRPr lang="en-US"/>
        </a:p>
      </dgm:t>
    </dgm:pt>
    <dgm:pt modelId="{183287BA-CE3A-7E44-892E-AAEA7E6A9AA9}" type="pres">
      <dgm:prSet presAssocID="{640AB56C-2518-E642-B692-5716E292967B}" presName="Name9" presStyleLbl="parChTrans1D2" presStyleIdx="9" presStyleCnt="10"/>
      <dgm:spPr/>
      <dgm:t>
        <a:bodyPr/>
        <a:lstStyle/>
        <a:p>
          <a:endParaRPr lang="en-US"/>
        </a:p>
      </dgm:t>
    </dgm:pt>
    <dgm:pt modelId="{0DC6E3FA-988A-E140-B14D-621D72860306}" type="pres">
      <dgm:prSet presAssocID="{640AB56C-2518-E642-B692-5716E292967B}" presName="connTx" presStyleLbl="parChTrans1D2" presStyleIdx="9" presStyleCnt="10"/>
      <dgm:spPr/>
      <dgm:t>
        <a:bodyPr/>
        <a:lstStyle/>
        <a:p>
          <a:endParaRPr lang="en-US"/>
        </a:p>
      </dgm:t>
    </dgm:pt>
    <dgm:pt modelId="{104967FC-7935-5448-8AB7-AB391DC5962A}" type="pres">
      <dgm:prSet presAssocID="{6846F227-3CA3-E644-B7DE-DDCF6F9AFB66}" presName="node" presStyleLbl="node1" presStyleIdx="9" presStyleCnt="10" custRadScaleRad="112919" custRadScaleInc="-59862">
        <dgm:presLayoutVars>
          <dgm:bulletEnabled val="1"/>
        </dgm:presLayoutVars>
      </dgm:prSet>
      <dgm:spPr/>
      <dgm:t>
        <a:bodyPr/>
        <a:lstStyle/>
        <a:p>
          <a:endParaRPr lang="en-US"/>
        </a:p>
      </dgm:t>
    </dgm:pt>
  </dgm:ptLst>
  <dgm:cxnLst>
    <dgm:cxn modelId="{C15CF3A8-1E1F-2540-B363-C253A3F1AEF0}" type="presOf" srcId="{E33EE43A-4C04-3F4E-AE0A-01A9F65E7F83}" destId="{A8B67413-167F-1645-B7E4-D3E60AA0234C}" srcOrd="0" destOrd="0" presId="urn:microsoft.com/office/officeart/2005/8/layout/radial1"/>
    <dgm:cxn modelId="{83F74572-D637-1344-A802-31625631D470}" type="presOf" srcId="{A957FA4E-A4CE-7B4D-A1A2-3D118DC995A6}" destId="{5246835E-619D-134B-A1C4-A6EEEA5D4C9B}" srcOrd="0" destOrd="0" presId="urn:microsoft.com/office/officeart/2005/8/layout/radial1"/>
    <dgm:cxn modelId="{80E884C9-3CA0-DF4F-9187-70E5391882B2}" type="presOf" srcId="{0E61E768-C22B-4F4F-813C-4E8EC8E2A602}" destId="{D181596C-7142-9C46-90BE-D40EAA486C5A}" srcOrd="1" destOrd="0" presId="urn:microsoft.com/office/officeart/2005/8/layout/radial1"/>
    <dgm:cxn modelId="{E0E4F13C-EBC4-4048-8B47-D20C4D95342C}" type="presOf" srcId="{D197B37C-E621-6041-B9F3-E784583864BB}" destId="{607D57A8-AF19-4141-ABF8-1FE35E19726B}" srcOrd="0" destOrd="0" presId="urn:microsoft.com/office/officeart/2005/8/layout/radial1"/>
    <dgm:cxn modelId="{CB8C3769-A0CC-044B-9C32-D0C4E3BAF114}" srcId="{130E40F5-AE42-B541-97FB-CC78F1C4384E}" destId="{7B73E5DA-862A-5F4D-A316-444C0DC1F86B}" srcOrd="0" destOrd="0" parTransId="{1D60F64E-EF03-D14D-8790-34BCDECC6226}" sibTransId="{E6CFE1D5-C5EE-1443-BD03-B78D6065B8AB}"/>
    <dgm:cxn modelId="{C303D772-158D-FB43-9EE6-D84CD01C8D34}" type="presOf" srcId="{640AB56C-2518-E642-B692-5716E292967B}" destId="{0DC6E3FA-988A-E140-B14D-621D72860306}" srcOrd="1" destOrd="0" presId="urn:microsoft.com/office/officeart/2005/8/layout/radial1"/>
    <dgm:cxn modelId="{5D34ED3C-EBF4-8B47-8BC2-E8D09AEF164D}" type="presOf" srcId="{91D630F9-688B-5D49-A81F-657C8D82BBCF}" destId="{6BB78769-A83C-2642-AB20-6F302C6ACB9B}" srcOrd="0" destOrd="0" presId="urn:microsoft.com/office/officeart/2005/8/layout/radial1"/>
    <dgm:cxn modelId="{1FEB7CA1-B770-A246-852B-BAD7A4466B3E}" type="presOf" srcId="{640AB56C-2518-E642-B692-5716E292967B}" destId="{183287BA-CE3A-7E44-892E-AAEA7E6A9AA9}" srcOrd="0" destOrd="0" presId="urn:microsoft.com/office/officeart/2005/8/layout/radial1"/>
    <dgm:cxn modelId="{C60C8EEA-EFFA-AD48-AE3B-C9D5281124EB}" type="presOf" srcId="{7406F543-2238-2D4A-9DD5-F03249E69F11}" destId="{9E6B2EF3-D876-8D46-807B-283804934022}" srcOrd="1" destOrd="0" presId="urn:microsoft.com/office/officeart/2005/8/layout/radial1"/>
    <dgm:cxn modelId="{AFB7CA05-0030-7248-85E0-3CE7D644FD03}" type="presOf" srcId="{6A370701-1111-FA4C-A078-1B6F3B29E708}" destId="{B135875E-3E7B-F044-B82A-A5F33339DFED}" srcOrd="1" destOrd="0" presId="urn:microsoft.com/office/officeart/2005/8/layout/radial1"/>
    <dgm:cxn modelId="{11745BE6-97F3-F542-B23F-35D63ECD6BCD}" srcId="{7B73E5DA-862A-5F4D-A316-444C0DC1F86B}" destId="{F69403A5-F1FE-6A41-B40F-5E88DF2BC472}" srcOrd="6" destOrd="0" parTransId="{6A370701-1111-FA4C-A078-1B6F3B29E708}" sibTransId="{66ABD466-3D43-4544-8B8A-49E35AE9544A}"/>
    <dgm:cxn modelId="{80519EEE-D7EC-B149-B82E-14C2E751F74F}" type="presOf" srcId="{F308E0C1-972C-714B-AFD2-87E977F5E338}" destId="{F3237E14-FECE-DA4A-9FC4-0C42AD21674A}" srcOrd="0" destOrd="0" presId="urn:microsoft.com/office/officeart/2005/8/layout/radial1"/>
    <dgm:cxn modelId="{791B8F85-2A98-5745-8F3B-360A3B49E341}" type="presOf" srcId="{509E01E4-71DE-614A-A52D-660148F12654}" destId="{9F30DF0B-2A3E-1F47-A9FA-6F8BF236993B}" srcOrd="1" destOrd="0" presId="urn:microsoft.com/office/officeart/2005/8/layout/radial1"/>
    <dgm:cxn modelId="{401FEDC6-3DEC-4345-805E-99098804F2FF}" srcId="{7B73E5DA-862A-5F4D-A316-444C0DC1F86B}" destId="{DFF308FE-9517-DE46-A8FD-F53C576E73FA}" srcOrd="7" destOrd="0" parTransId="{7406F543-2238-2D4A-9DD5-F03249E69F11}" sibTransId="{1770D1EF-EBF5-8241-8A76-092715504DBA}"/>
    <dgm:cxn modelId="{22EFA0FD-EBCC-5B41-84DC-A61198CE8E14}" srcId="{7B73E5DA-862A-5F4D-A316-444C0DC1F86B}" destId="{6846F227-3CA3-E644-B7DE-DDCF6F9AFB66}" srcOrd="9" destOrd="0" parTransId="{640AB56C-2518-E642-B692-5716E292967B}" sibTransId="{2AF1C943-A2E0-8E4D-A7C4-EF57254D8CC3}"/>
    <dgm:cxn modelId="{28AEC855-8602-9A4C-9AAE-2FECFDBB8204}" type="presOf" srcId="{1B69FB4E-1BF1-6940-B0D9-150CF9F28F1A}" destId="{13F0CC46-0AF5-4B44-92CA-E954443C1330}" srcOrd="0" destOrd="0" presId="urn:microsoft.com/office/officeart/2005/8/layout/radial1"/>
    <dgm:cxn modelId="{ED99D3B4-BAAD-E64A-8E1E-AB758D409B3B}" srcId="{7B73E5DA-862A-5F4D-A316-444C0DC1F86B}" destId="{F308E0C1-972C-714B-AFD2-87E977F5E338}" srcOrd="4" destOrd="0" parTransId="{A957FA4E-A4CE-7B4D-A1A2-3D118DC995A6}" sibTransId="{33DAE455-3A5C-AA49-9FCF-FC5F5E0B1333}"/>
    <dgm:cxn modelId="{35B261D1-3F7B-0342-ADD4-611D60708718}" type="presOf" srcId="{F69403A5-F1FE-6A41-B40F-5E88DF2BC472}" destId="{0229DD30-38B1-5343-A4B2-49513696C2B7}" srcOrd="0" destOrd="0" presId="urn:microsoft.com/office/officeart/2005/8/layout/radial1"/>
    <dgm:cxn modelId="{EB2D2A94-EC28-7942-B3A3-4CC71E740B8C}" type="presOf" srcId="{6A370701-1111-FA4C-A078-1B6F3B29E708}" destId="{3823EFBA-E419-D247-9E1D-8D6F24A49B09}" srcOrd="0" destOrd="0" presId="urn:microsoft.com/office/officeart/2005/8/layout/radial1"/>
    <dgm:cxn modelId="{0BC3E4AA-9687-1049-88AA-847F321E777D}" type="presOf" srcId="{7B73E5DA-862A-5F4D-A316-444C0DC1F86B}" destId="{A1FD7E2A-FFC6-1B40-B176-A334A7D0C4E8}" srcOrd="0" destOrd="0" presId="urn:microsoft.com/office/officeart/2005/8/layout/radial1"/>
    <dgm:cxn modelId="{23F872B7-880A-034E-AA8C-3E5F9C00DF9B}" srcId="{7B73E5DA-862A-5F4D-A316-444C0DC1F86B}" destId="{7908C29D-3CC6-BE47-921A-F86194EFC4C3}" srcOrd="1" destOrd="0" parTransId="{D197B37C-E621-6041-B9F3-E784583864BB}" sibTransId="{FF65DAD8-9AF4-CE4C-949D-D1CA7DC465BF}"/>
    <dgm:cxn modelId="{9A65B2E7-669E-EB4A-9F88-B191C727ACF2}" srcId="{7B73E5DA-862A-5F4D-A316-444C0DC1F86B}" destId="{E33EE43A-4C04-3F4E-AE0A-01A9F65E7F83}" srcOrd="5" destOrd="0" parTransId="{880B288C-BC03-A648-AACF-F7A60D3A219C}" sibTransId="{F3DC872D-9AC9-6F49-AEF5-9B39F1CBE8BA}"/>
    <dgm:cxn modelId="{B3E00FE0-BA8C-0046-AF3D-A3EBF245432A}" type="presOf" srcId="{7908C29D-3CC6-BE47-921A-F86194EFC4C3}" destId="{65D9A58C-1D4B-1F43-B02C-5660CF48B543}" srcOrd="0" destOrd="0" presId="urn:microsoft.com/office/officeart/2005/8/layout/radial1"/>
    <dgm:cxn modelId="{DEF8558B-CFCA-8441-B4A7-8886846A1D26}" type="presOf" srcId="{509E01E4-71DE-614A-A52D-660148F12654}" destId="{5516FA84-D906-F846-A21A-370933441D3C}" srcOrd="0" destOrd="0" presId="urn:microsoft.com/office/officeart/2005/8/layout/radial1"/>
    <dgm:cxn modelId="{1EC5F446-F0D5-4240-8DAA-69B7F95629FE}" srcId="{7B73E5DA-862A-5F4D-A316-444C0DC1F86B}" destId="{AFB21FA7-EEC6-A24A-B9D9-3AE73E1B349D}" srcOrd="8" destOrd="0" parTransId="{509E01E4-71DE-614A-A52D-660148F12654}" sibTransId="{FE5CDCD8-FDC5-3F4B-A574-0586CC4B5341}"/>
    <dgm:cxn modelId="{F3EDC7F9-8C73-2444-BBC1-4FCFF81BB1BE}" srcId="{7B73E5DA-862A-5F4D-A316-444C0DC1F86B}" destId="{91D630F9-688B-5D49-A81F-657C8D82BBCF}" srcOrd="3" destOrd="0" parTransId="{0E61E768-C22B-4F4F-813C-4E8EC8E2A602}" sibTransId="{AD76F823-F9C4-2D4E-95E7-BC55499102E6}"/>
    <dgm:cxn modelId="{2BC3B938-E844-B645-B326-B49EBC32343F}" type="presOf" srcId="{76A25A54-52D6-AD4D-A6B4-A43CA8B98AF6}" destId="{AA0B0BE2-183F-0449-9B58-AEFB531F992A}" srcOrd="0" destOrd="0" presId="urn:microsoft.com/office/officeart/2005/8/layout/radial1"/>
    <dgm:cxn modelId="{42F45C53-703F-0C45-9539-078DF3AD41D9}" type="presOf" srcId="{AFB21FA7-EEC6-A24A-B9D9-3AE73E1B349D}" destId="{0A4EF1E8-20E7-0B48-9E93-7723A5E79D76}" srcOrd="0" destOrd="0" presId="urn:microsoft.com/office/officeart/2005/8/layout/radial1"/>
    <dgm:cxn modelId="{6A0B6431-B7EE-274D-99E0-6229C19768B5}" type="presOf" srcId="{FB65DB5F-68FA-B842-80D5-4835449EC31B}" destId="{63A7FE2E-677E-C646-A59F-45058471FF88}" srcOrd="0" destOrd="0" presId="urn:microsoft.com/office/officeart/2005/8/layout/radial1"/>
    <dgm:cxn modelId="{E2332C48-7878-FB43-9220-359D478C0B9C}" type="presOf" srcId="{880B288C-BC03-A648-AACF-F7A60D3A219C}" destId="{0EF53FE8-882E-884D-A0CE-F77B44E97734}" srcOrd="1" destOrd="0" presId="urn:microsoft.com/office/officeart/2005/8/layout/radial1"/>
    <dgm:cxn modelId="{256E307B-CBB1-E642-B007-E9E5AD89C8A6}" type="presOf" srcId="{D197B37C-E621-6041-B9F3-E784583864BB}" destId="{23B7684F-99F6-7643-B0B5-8295FF439AD4}" srcOrd="1" destOrd="0" presId="urn:microsoft.com/office/officeart/2005/8/layout/radial1"/>
    <dgm:cxn modelId="{F35BAF5D-F81B-B346-9C72-47053A97C12B}" type="presOf" srcId="{1B69FB4E-1BF1-6940-B0D9-150CF9F28F1A}" destId="{D9FAA5FA-F119-FF40-86F5-AC356767CECE}" srcOrd="1" destOrd="0" presId="urn:microsoft.com/office/officeart/2005/8/layout/radial1"/>
    <dgm:cxn modelId="{374D09E6-F80B-0A4E-99F1-74A228F1B6D4}" type="presOf" srcId="{DFF308FE-9517-DE46-A8FD-F53C576E73FA}" destId="{3E7A3CAC-342D-5943-9219-569100F034F1}" srcOrd="0" destOrd="0" presId="urn:microsoft.com/office/officeart/2005/8/layout/radial1"/>
    <dgm:cxn modelId="{19E79C67-FA0A-A344-895B-C7CAF5971B0C}" type="presOf" srcId="{7406F543-2238-2D4A-9DD5-F03249E69F11}" destId="{CDF38FD6-4CCB-9444-93A2-605CD3DAD75D}" srcOrd="0" destOrd="0" presId="urn:microsoft.com/office/officeart/2005/8/layout/radial1"/>
    <dgm:cxn modelId="{2D807AE5-FA78-C64F-B577-796C410F86E4}" type="presOf" srcId="{0E61E768-C22B-4F4F-813C-4E8EC8E2A602}" destId="{01AED8D7-70AF-734A-B0EB-1636EFB0A307}" srcOrd="0" destOrd="0" presId="urn:microsoft.com/office/officeart/2005/8/layout/radial1"/>
    <dgm:cxn modelId="{9027E40A-3B28-DF4F-98B2-7724D7494E7F}" type="presOf" srcId="{6846F227-3CA3-E644-B7DE-DDCF6F9AFB66}" destId="{104967FC-7935-5448-8AB7-AB391DC5962A}" srcOrd="0" destOrd="0" presId="urn:microsoft.com/office/officeart/2005/8/layout/radial1"/>
    <dgm:cxn modelId="{D051D309-04E9-CC4E-8285-186569DC7383}" type="presOf" srcId="{130E40F5-AE42-B541-97FB-CC78F1C4384E}" destId="{5DD5D0BD-6687-9649-9499-8876228634E7}" srcOrd="0" destOrd="0" presId="urn:microsoft.com/office/officeart/2005/8/layout/radial1"/>
    <dgm:cxn modelId="{63316041-6F3E-4E4E-84ED-1D6ACB73151F}" type="presOf" srcId="{76A25A54-52D6-AD4D-A6B4-A43CA8B98AF6}" destId="{CE4A2499-B4A7-A342-9396-D0ED344D8D49}" srcOrd="1" destOrd="0" presId="urn:microsoft.com/office/officeart/2005/8/layout/radial1"/>
    <dgm:cxn modelId="{10F29AEB-5ED6-C243-8C82-6C606416D541}" type="presOf" srcId="{880B288C-BC03-A648-AACF-F7A60D3A219C}" destId="{1B2C863F-9993-DD45-A6D5-E2E65E4F4C2F}" srcOrd="0" destOrd="0" presId="urn:microsoft.com/office/officeart/2005/8/layout/radial1"/>
    <dgm:cxn modelId="{65110A78-2110-4947-83E8-F042BF7BD648}" type="presOf" srcId="{A957FA4E-A4CE-7B4D-A1A2-3D118DC995A6}" destId="{5EEBEC86-9AEF-B841-A1A1-CA2441E64B71}" srcOrd="1" destOrd="0" presId="urn:microsoft.com/office/officeart/2005/8/layout/radial1"/>
    <dgm:cxn modelId="{0B397B92-B27E-054B-89B3-CAB2551D0E5F}" srcId="{7B73E5DA-862A-5F4D-A316-444C0DC1F86B}" destId="{204541E3-6311-264E-8282-F1775F4F8587}" srcOrd="2" destOrd="0" parTransId="{1B69FB4E-1BF1-6940-B0D9-150CF9F28F1A}" sibTransId="{5F09BDC5-37EA-C74A-88AE-685D253F9453}"/>
    <dgm:cxn modelId="{7EC4581C-B80B-3143-89A7-99C73D8A523F}" type="presOf" srcId="{204541E3-6311-264E-8282-F1775F4F8587}" destId="{44FF0355-E61C-5347-9A6E-3EBBD0F5B68C}" srcOrd="0" destOrd="0" presId="urn:microsoft.com/office/officeart/2005/8/layout/radial1"/>
    <dgm:cxn modelId="{3945295A-0E65-5D47-BAA0-6AFD25F5A5DE}" srcId="{7B73E5DA-862A-5F4D-A316-444C0DC1F86B}" destId="{FB65DB5F-68FA-B842-80D5-4835449EC31B}" srcOrd="0" destOrd="0" parTransId="{76A25A54-52D6-AD4D-A6B4-A43CA8B98AF6}" sibTransId="{53BD8A04-6CC8-9E43-94D8-D80DCE54DB80}"/>
    <dgm:cxn modelId="{2E398572-778C-334E-A866-C3708C31CB58}" type="presParOf" srcId="{5DD5D0BD-6687-9649-9499-8876228634E7}" destId="{A1FD7E2A-FFC6-1B40-B176-A334A7D0C4E8}" srcOrd="0" destOrd="0" presId="urn:microsoft.com/office/officeart/2005/8/layout/radial1"/>
    <dgm:cxn modelId="{34D1B6D3-889E-A74D-A4B5-3822BC31BB16}" type="presParOf" srcId="{5DD5D0BD-6687-9649-9499-8876228634E7}" destId="{AA0B0BE2-183F-0449-9B58-AEFB531F992A}" srcOrd="1" destOrd="0" presId="urn:microsoft.com/office/officeart/2005/8/layout/radial1"/>
    <dgm:cxn modelId="{8A0DE1B2-60D2-0E4F-8D8A-489E25D188A1}" type="presParOf" srcId="{AA0B0BE2-183F-0449-9B58-AEFB531F992A}" destId="{CE4A2499-B4A7-A342-9396-D0ED344D8D49}" srcOrd="0" destOrd="0" presId="urn:microsoft.com/office/officeart/2005/8/layout/radial1"/>
    <dgm:cxn modelId="{4304F480-5323-B148-9197-27C6D24B3986}" type="presParOf" srcId="{5DD5D0BD-6687-9649-9499-8876228634E7}" destId="{63A7FE2E-677E-C646-A59F-45058471FF88}" srcOrd="2" destOrd="0" presId="urn:microsoft.com/office/officeart/2005/8/layout/radial1"/>
    <dgm:cxn modelId="{6E0A8D34-63FA-9349-A9B5-8D5F4354C742}" type="presParOf" srcId="{5DD5D0BD-6687-9649-9499-8876228634E7}" destId="{607D57A8-AF19-4141-ABF8-1FE35E19726B}" srcOrd="3" destOrd="0" presId="urn:microsoft.com/office/officeart/2005/8/layout/radial1"/>
    <dgm:cxn modelId="{196E32A6-CB6A-A049-9E6C-80ED53104EA0}" type="presParOf" srcId="{607D57A8-AF19-4141-ABF8-1FE35E19726B}" destId="{23B7684F-99F6-7643-B0B5-8295FF439AD4}" srcOrd="0" destOrd="0" presId="urn:microsoft.com/office/officeart/2005/8/layout/radial1"/>
    <dgm:cxn modelId="{74EA961E-064C-4643-9963-1552C8398D66}" type="presParOf" srcId="{5DD5D0BD-6687-9649-9499-8876228634E7}" destId="{65D9A58C-1D4B-1F43-B02C-5660CF48B543}" srcOrd="4" destOrd="0" presId="urn:microsoft.com/office/officeart/2005/8/layout/radial1"/>
    <dgm:cxn modelId="{0BDCA086-ED7D-9F44-B94D-2A6BDABDD0F1}" type="presParOf" srcId="{5DD5D0BD-6687-9649-9499-8876228634E7}" destId="{13F0CC46-0AF5-4B44-92CA-E954443C1330}" srcOrd="5" destOrd="0" presId="urn:microsoft.com/office/officeart/2005/8/layout/radial1"/>
    <dgm:cxn modelId="{61B982A4-F45B-494E-B6CD-5DB035267E3A}" type="presParOf" srcId="{13F0CC46-0AF5-4B44-92CA-E954443C1330}" destId="{D9FAA5FA-F119-FF40-86F5-AC356767CECE}" srcOrd="0" destOrd="0" presId="urn:microsoft.com/office/officeart/2005/8/layout/radial1"/>
    <dgm:cxn modelId="{EE1E2F9F-799D-4240-BAE1-A409713DB2C5}" type="presParOf" srcId="{5DD5D0BD-6687-9649-9499-8876228634E7}" destId="{44FF0355-E61C-5347-9A6E-3EBBD0F5B68C}" srcOrd="6" destOrd="0" presId="urn:microsoft.com/office/officeart/2005/8/layout/radial1"/>
    <dgm:cxn modelId="{7BDB395A-A435-9E4D-9D5C-249428A28299}" type="presParOf" srcId="{5DD5D0BD-6687-9649-9499-8876228634E7}" destId="{01AED8D7-70AF-734A-B0EB-1636EFB0A307}" srcOrd="7" destOrd="0" presId="urn:microsoft.com/office/officeart/2005/8/layout/radial1"/>
    <dgm:cxn modelId="{DFC473C9-4C5F-CF45-AC52-5094E17E0EA3}" type="presParOf" srcId="{01AED8D7-70AF-734A-B0EB-1636EFB0A307}" destId="{D181596C-7142-9C46-90BE-D40EAA486C5A}" srcOrd="0" destOrd="0" presId="urn:microsoft.com/office/officeart/2005/8/layout/radial1"/>
    <dgm:cxn modelId="{1D00D3D9-A260-724D-A4A6-3CDA0AFC7081}" type="presParOf" srcId="{5DD5D0BD-6687-9649-9499-8876228634E7}" destId="{6BB78769-A83C-2642-AB20-6F302C6ACB9B}" srcOrd="8" destOrd="0" presId="urn:microsoft.com/office/officeart/2005/8/layout/radial1"/>
    <dgm:cxn modelId="{0FC9086F-F54A-9646-BD6F-1B4A2B2DE213}" type="presParOf" srcId="{5DD5D0BD-6687-9649-9499-8876228634E7}" destId="{5246835E-619D-134B-A1C4-A6EEEA5D4C9B}" srcOrd="9" destOrd="0" presId="urn:microsoft.com/office/officeart/2005/8/layout/radial1"/>
    <dgm:cxn modelId="{C83E2A25-ABC1-0F41-8341-94126E40D5F4}" type="presParOf" srcId="{5246835E-619D-134B-A1C4-A6EEEA5D4C9B}" destId="{5EEBEC86-9AEF-B841-A1A1-CA2441E64B71}" srcOrd="0" destOrd="0" presId="urn:microsoft.com/office/officeart/2005/8/layout/radial1"/>
    <dgm:cxn modelId="{FE3D5D07-D6DA-374A-A233-747056B33610}" type="presParOf" srcId="{5DD5D0BD-6687-9649-9499-8876228634E7}" destId="{F3237E14-FECE-DA4A-9FC4-0C42AD21674A}" srcOrd="10" destOrd="0" presId="urn:microsoft.com/office/officeart/2005/8/layout/radial1"/>
    <dgm:cxn modelId="{8317FF90-54A7-3040-A418-27C6C43BCC7A}" type="presParOf" srcId="{5DD5D0BD-6687-9649-9499-8876228634E7}" destId="{1B2C863F-9993-DD45-A6D5-E2E65E4F4C2F}" srcOrd="11" destOrd="0" presId="urn:microsoft.com/office/officeart/2005/8/layout/radial1"/>
    <dgm:cxn modelId="{3C1CC371-65F5-6445-8EC3-E46AABC990A6}" type="presParOf" srcId="{1B2C863F-9993-DD45-A6D5-E2E65E4F4C2F}" destId="{0EF53FE8-882E-884D-A0CE-F77B44E97734}" srcOrd="0" destOrd="0" presId="urn:microsoft.com/office/officeart/2005/8/layout/radial1"/>
    <dgm:cxn modelId="{B8F5D6F8-605F-A741-9FE7-9A97FA17CA0A}" type="presParOf" srcId="{5DD5D0BD-6687-9649-9499-8876228634E7}" destId="{A8B67413-167F-1645-B7E4-D3E60AA0234C}" srcOrd="12" destOrd="0" presId="urn:microsoft.com/office/officeart/2005/8/layout/radial1"/>
    <dgm:cxn modelId="{092F4704-C867-6443-838B-89EF6FD30430}" type="presParOf" srcId="{5DD5D0BD-6687-9649-9499-8876228634E7}" destId="{3823EFBA-E419-D247-9E1D-8D6F24A49B09}" srcOrd="13" destOrd="0" presId="urn:microsoft.com/office/officeart/2005/8/layout/radial1"/>
    <dgm:cxn modelId="{62098857-8596-3547-AEBD-E1E14D47A405}" type="presParOf" srcId="{3823EFBA-E419-D247-9E1D-8D6F24A49B09}" destId="{B135875E-3E7B-F044-B82A-A5F33339DFED}" srcOrd="0" destOrd="0" presId="urn:microsoft.com/office/officeart/2005/8/layout/radial1"/>
    <dgm:cxn modelId="{564FEC34-F635-B044-9ED1-35947C448AD9}" type="presParOf" srcId="{5DD5D0BD-6687-9649-9499-8876228634E7}" destId="{0229DD30-38B1-5343-A4B2-49513696C2B7}" srcOrd="14" destOrd="0" presId="urn:microsoft.com/office/officeart/2005/8/layout/radial1"/>
    <dgm:cxn modelId="{01038301-C73D-1841-A785-7243665B544A}" type="presParOf" srcId="{5DD5D0BD-6687-9649-9499-8876228634E7}" destId="{CDF38FD6-4CCB-9444-93A2-605CD3DAD75D}" srcOrd="15" destOrd="0" presId="urn:microsoft.com/office/officeart/2005/8/layout/radial1"/>
    <dgm:cxn modelId="{5318EF90-AE37-CA40-9D16-247B9BC5B7C3}" type="presParOf" srcId="{CDF38FD6-4CCB-9444-93A2-605CD3DAD75D}" destId="{9E6B2EF3-D876-8D46-807B-283804934022}" srcOrd="0" destOrd="0" presId="urn:microsoft.com/office/officeart/2005/8/layout/radial1"/>
    <dgm:cxn modelId="{1E5CC420-AC56-CB4F-82E1-777C4BAEE585}" type="presParOf" srcId="{5DD5D0BD-6687-9649-9499-8876228634E7}" destId="{3E7A3CAC-342D-5943-9219-569100F034F1}" srcOrd="16" destOrd="0" presId="urn:microsoft.com/office/officeart/2005/8/layout/radial1"/>
    <dgm:cxn modelId="{0CD07E0C-C7DD-D747-89E3-3834BB66A5DF}" type="presParOf" srcId="{5DD5D0BD-6687-9649-9499-8876228634E7}" destId="{5516FA84-D906-F846-A21A-370933441D3C}" srcOrd="17" destOrd="0" presId="urn:microsoft.com/office/officeart/2005/8/layout/radial1"/>
    <dgm:cxn modelId="{FCD3C671-3AC7-F845-9015-E1A6C6CE8535}" type="presParOf" srcId="{5516FA84-D906-F846-A21A-370933441D3C}" destId="{9F30DF0B-2A3E-1F47-A9FA-6F8BF236993B}" srcOrd="0" destOrd="0" presId="urn:microsoft.com/office/officeart/2005/8/layout/radial1"/>
    <dgm:cxn modelId="{6946695A-2C49-2A41-8C67-E828300738BF}" type="presParOf" srcId="{5DD5D0BD-6687-9649-9499-8876228634E7}" destId="{0A4EF1E8-20E7-0B48-9E93-7723A5E79D76}" srcOrd="18" destOrd="0" presId="urn:microsoft.com/office/officeart/2005/8/layout/radial1"/>
    <dgm:cxn modelId="{59377FEF-CB96-F14C-89DE-837311419172}" type="presParOf" srcId="{5DD5D0BD-6687-9649-9499-8876228634E7}" destId="{183287BA-CE3A-7E44-892E-AAEA7E6A9AA9}" srcOrd="19" destOrd="0" presId="urn:microsoft.com/office/officeart/2005/8/layout/radial1"/>
    <dgm:cxn modelId="{92EE7ECC-1991-794D-9685-6CA8BD211F3E}" type="presParOf" srcId="{183287BA-CE3A-7E44-892E-AAEA7E6A9AA9}" destId="{0DC6E3FA-988A-E140-B14D-621D72860306}" srcOrd="0" destOrd="0" presId="urn:microsoft.com/office/officeart/2005/8/layout/radial1"/>
    <dgm:cxn modelId="{09F2A6B6-6D81-7E45-A64D-96D7DFA205AA}" type="presParOf" srcId="{5DD5D0BD-6687-9649-9499-8876228634E7}" destId="{104967FC-7935-5448-8AB7-AB391DC5962A}"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565C8-2435-5842-995D-7D529E9B0679}"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8A586F94-257E-8E40-9C73-554179572AEB}">
      <dgm:prSet/>
      <dgm:spPr/>
      <dgm:t>
        <a:bodyPr/>
        <a:lstStyle/>
        <a:p>
          <a:pPr rtl="0"/>
          <a:r>
            <a:rPr lang="en-US" baseline="0" dirty="0" smtClean="0"/>
            <a:t>Poverty/disadvantage</a:t>
          </a:r>
          <a:endParaRPr lang="en-US" dirty="0"/>
        </a:p>
      </dgm:t>
    </dgm:pt>
    <dgm:pt modelId="{E02EF371-C4EE-7B4F-B9A5-ABC22590E724}" type="parTrans" cxnId="{3D97F4A5-3D1A-8F46-9071-CFE88A171BF5}">
      <dgm:prSet/>
      <dgm:spPr/>
      <dgm:t>
        <a:bodyPr/>
        <a:lstStyle/>
        <a:p>
          <a:endParaRPr lang="en-US"/>
        </a:p>
      </dgm:t>
    </dgm:pt>
    <dgm:pt modelId="{4C5A07E5-29D9-9E4D-AC6A-440FA1F93A4C}" type="sibTrans" cxnId="{3D97F4A5-3D1A-8F46-9071-CFE88A171BF5}">
      <dgm:prSet/>
      <dgm:spPr/>
      <dgm:t>
        <a:bodyPr/>
        <a:lstStyle/>
        <a:p>
          <a:endParaRPr lang="en-US"/>
        </a:p>
      </dgm:t>
    </dgm:pt>
    <dgm:pt modelId="{599AE9F7-A98F-0A46-9423-6A8A9AADFEE3}">
      <dgm:prSet/>
      <dgm:spPr/>
      <dgm:t>
        <a:bodyPr/>
        <a:lstStyle/>
        <a:p>
          <a:pPr rtl="0"/>
          <a:r>
            <a:rPr lang="en-US" baseline="0" dirty="0" smtClean="0"/>
            <a:t>Poor School Education</a:t>
          </a:r>
          <a:endParaRPr lang="en-US" dirty="0"/>
        </a:p>
      </dgm:t>
    </dgm:pt>
    <dgm:pt modelId="{B5213888-BF8C-E54E-B65E-46AA4795D9F2}" type="parTrans" cxnId="{3B21C92B-DD94-2148-842B-D9426984462C}">
      <dgm:prSet/>
      <dgm:spPr/>
      <dgm:t>
        <a:bodyPr/>
        <a:lstStyle/>
        <a:p>
          <a:endParaRPr lang="en-US"/>
        </a:p>
      </dgm:t>
    </dgm:pt>
    <dgm:pt modelId="{80030B49-D258-8B42-B89F-E16999425F47}" type="sibTrans" cxnId="{3B21C92B-DD94-2148-842B-D9426984462C}">
      <dgm:prSet/>
      <dgm:spPr/>
      <dgm:t>
        <a:bodyPr/>
        <a:lstStyle/>
        <a:p>
          <a:endParaRPr lang="en-US"/>
        </a:p>
      </dgm:t>
    </dgm:pt>
    <dgm:pt modelId="{E9B12862-C377-8C40-BAAB-CD8CC026E8C6}">
      <dgm:prSet/>
      <dgm:spPr/>
      <dgm:t>
        <a:bodyPr/>
        <a:lstStyle/>
        <a:p>
          <a:pPr rtl="0"/>
          <a:r>
            <a:rPr lang="en-US" baseline="0" dirty="0" smtClean="0"/>
            <a:t>Lack Disability services</a:t>
          </a:r>
          <a:endParaRPr lang="en-US" dirty="0"/>
        </a:p>
      </dgm:t>
    </dgm:pt>
    <dgm:pt modelId="{F5F42657-5F44-2E4F-89A1-CFAFFC258211}" type="parTrans" cxnId="{BC9E8E0F-8193-6A41-8DC3-2C4E85CEE5B5}">
      <dgm:prSet/>
      <dgm:spPr/>
      <dgm:t>
        <a:bodyPr/>
        <a:lstStyle/>
        <a:p>
          <a:endParaRPr lang="en-US"/>
        </a:p>
      </dgm:t>
    </dgm:pt>
    <dgm:pt modelId="{7CE13B97-005A-DC43-A1AB-EF6FB034DB1B}" type="sibTrans" cxnId="{BC9E8E0F-8193-6A41-8DC3-2C4E85CEE5B5}">
      <dgm:prSet/>
      <dgm:spPr/>
      <dgm:t>
        <a:bodyPr/>
        <a:lstStyle/>
        <a:p>
          <a:endParaRPr lang="en-US"/>
        </a:p>
      </dgm:t>
    </dgm:pt>
    <dgm:pt modelId="{14F8B907-759B-E246-BBFF-89BF89925E63}">
      <dgm:prSet/>
      <dgm:spPr/>
      <dgm:t>
        <a:bodyPr/>
        <a:lstStyle/>
        <a:p>
          <a:pPr rtl="0"/>
          <a:r>
            <a:rPr lang="en-US" baseline="0" dirty="0" smtClean="0"/>
            <a:t>Poor physical &amp; Mental Health</a:t>
          </a:r>
          <a:endParaRPr lang="en-US" dirty="0"/>
        </a:p>
      </dgm:t>
    </dgm:pt>
    <dgm:pt modelId="{D49B587A-EB08-D14C-90EE-3A7E8274FA7D}" type="parTrans" cxnId="{1F8F071C-C6AA-E74D-88A1-9FCD47409626}">
      <dgm:prSet/>
      <dgm:spPr/>
      <dgm:t>
        <a:bodyPr/>
        <a:lstStyle/>
        <a:p>
          <a:endParaRPr lang="en-US"/>
        </a:p>
      </dgm:t>
    </dgm:pt>
    <dgm:pt modelId="{50D16366-71F9-EE4D-8AAF-A794C794FB76}" type="sibTrans" cxnId="{1F8F071C-C6AA-E74D-88A1-9FCD47409626}">
      <dgm:prSet/>
      <dgm:spPr/>
      <dgm:t>
        <a:bodyPr/>
        <a:lstStyle/>
        <a:p>
          <a:endParaRPr lang="en-US"/>
        </a:p>
      </dgm:t>
    </dgm:pt>
    <dgm:pt modelId="{EBA51CDA-9F10-B54E-93BF-11185D5EDF9F}">
      <dgm:prSet/>
      <dgm:spPr/>
      <dgm:t>
        <a:bodyPr/>
        <a:lstStyle/>
        <a:p>
          <a:pPr rtl="0"/>
          <a:r>
            <a:rPr lang="en-US" baseline="0" dirty="0" smtClean="0"/>
            <a:t>Legal Aid</a:t>
          </a:r>
          <a:endParaRPr lang="en-US" dirty="0"/>
        </a:p>
      </dgm:t>
    </dgm:pt>
    <dgm:pt modelId="{37A0BF5E-C0C3-214F-BEA3-B18033004F74}" type="parTrans" cxnId="{07667783-BDC0-F946-9630-149131B6A50D}">
      <dgm:prSet/>
      <dgm:spPr/>
      <dgm:t>
        <a:bodyPr/>
        <a:lstStyle/>
        <a:p>
          <a:endParaRPr lang="en-US"/>
        </a:p>
      </dgm:t>
    </dgm:pt>
    <dgm:pt modelId="{1DD2EF9C-21AA-BC48-9B3B-0C4A1955F2EB}" type="sibTrans" cxnId="{07667783-BDC0-F946-9630-149131B6A50D}">
      <dgm:prSet/>
      <dgm:spPr/>
      <dgm:t>
        <a:bodyPr/>
        <a:lstStyle/>
        <a:p>
          <a:endParaRPr lang="en-US"/>
        </a:p>
      </dgm:t>
    </dgm:pt>
    <dgm:pt modelId="{3F0FD820-6678-0849-B874-433DB46B658F}">
      <dgm:prSet/>
      <dgm:spPr/>
      <dgm:t>
        <a:bodyPr/>
        <a:lstStyle/>
        <a:p>
          <a:pPr rtl="0"/>
          <a:r>
            <a:rPr lang="en-US" baseline="0" dirty="0" smtClean="0"/>
            <a:t>Police</a:t>
          </a:r>
          <a:endParaRPr lang="en-US" dirty="0"/>
        </a:p>
      </dgm:t>
    </dgm:pt>
    <dgm:pt modelId="{58057875-F981-5E47-AA89-1276F045DD19}" type="parTrans" cxnId="{FD4106A8-EFBD-1B4C-B7FB-90E82A8CDC3C}">
      <dgm:prSet/>
      <dgm:spPr/>
      <dgm:t>
        <a:bodyPr/>
        <a:lstStyle/>
        <a:p>
          <a:endParaRPr lang="en-US"/>
        </a:p>
      </dgm:t>
    </dgm:pt>
    <dgm:pt modelId="{02716EE9-C682-D14C-9D39-563CA81AEE75}" type="sibTrans" cxnId="{FD4106A8-EFBD-1B4C-B7FB-90E82A8CDC3C}">
      <dgm:prSet/>
      <dgm:spPr/>
      <dgm:t>
        <a:bodyPr/>
        <a:lstStyle/>
        <a:p>
          <a:endParaRPr lang="en-US"/>
        </a:p>
      </dgm:t>
    </dgm:pt>
    <dgm:pt modelId="{2F6836EB-CA1F-8643-B7B2-0748B92928BF}">
      <dgm:prSet/>
      <dgm:spPr/>
      <dgm:t>
        <a:bodyPr/>
        <a:lstStyle/>
        <a:p>
          <a:pPr rtl="0"/>
          <a:r>
            <a:rPr lang="en-US" dirty="0" smtClean="0"/>
            <a:t>Housing/homelessness</a:t>
          </a:r>
          <a:endParaRPr lang="en-US" dirty="0"/>
        </a:p>
      </dgm:t>
    </dgm:pt>
    <dgm:pt modelId="{4EB9E132-8F50-744D-9F3F-42BDFF6B4BB5}" type="parTrans" cxnId="{867643AD-CB26-DC4A-897F-D8BB950D4F04}">
      <dgm:prSet/>
      <dgm:spPr/>
      <dgm:t>
        <a:bodyPr/>
        <a:lstStyle/>
        <a:p>
          <a:endParaRPr lang="en-US"/>
        </a:p>
      </dgm:t>
    </dgm:pt>
    <dgm:pt modelId="{9BEE9077-E1C0-DB4A-ACBE-9F6E9C867635}" type="sibTrans" cxnId="{867643AD-CB26-DC4A-897F-D8BB950D4F04}">
      <dgm:prSet/>
      <dgm:spPr/>
      <dgm:t>
        <a:bodyPr/>
        <a:lstStyle/>
        <a:p>
          <a:endParaRPr lang="en-US"/>
        </a:p>
      </dgm:t>
    </dgm:pt>
    <dgm:pt modelId="{271C4423-AB4D-F541-8BB2-CCE1154BB8D8}">
      <dgm:prSet/>
      <dgm:spPr/>
      <dgm:t>
        <a:bodyPr/>
        <a:lstStyle/>
        <a:p>
          <a:pPr rtl="0"/>
          <a:r>
            <a:rPr lang="en-US" baseline="0" dirty="0" smtClean="0"/>
            <a:t>Courts</a:t>
          </a:r>
          <a:endParaRPr lang="en-US" dirty="0"/>
        </a:p>
      </dgm:t>
    </dgm:pt>
    <dgm:pt modelId="{D56BB81E-5D9A-A347-8C72-8023D8DC3BE5}" type="parTrans" cxnId="{9B18418D-BE98-6945-BE3F-25A8BDFB199A}">
      <dgm:prSet/>
      <dgm:spPr/>
      <dgm:t>
        <a:bodyPr/>
        <a:lstStyle/>
        <a:p>
          <a:endParaRPr lang="en-US"/>
        </a:p>
      </dgm:t>
    </dgm:pt>
    <dgm:pt modelId="{335DDF04-F88F-2D42-B21E-C2CC1EE81BDE}" type="sibTrans" cxnId="{9B18418D-BE98-6945-BE3F-25A8BDFB199A}">
      <dgm:prSet/>
      <dgm:spPr/>
      <dgm:t>
        <a:bodyPr/>
        <a:lstStyle/>
        <a:p>
          <a:endParaRPr lang="en-US"/>
        </a:p>
      </dgm:t>
    </dgm:pt>
    <dgm:pt modelId="{F08D33D1-BFD0-E54D-8C6B-DB2C545B4E9B}">
      <dgm:prSet/>
      <dgm:spPr/>
      <dgm:t>
        <a:bodyPr/>
        <a:lstStyle/>
        <a:p>
          <a:pPr rtl="0"/>
          <a:r>
            <a:rPr lang="en-US" baseline="0" dirty="0" smtClean="0"/>
            <a:t>Prison</a:t>
          </a:r>
          <a:endParaRPr lang="en-US" dirty="0"/>
        </a:p>
      </dgm:t>
    </dgm:pt>
    <dgm:pt modelId="{FCDB14D0-F2EF-014E-A822-B12CC464831A}" type="parTrans" cxnId="{0E574A5A-D04A-934B-8F84-4763793B70DA}">
      <dgm:prSet/>
      <dgm:spPr/>
      <dgm:t>
        <a:bodyPr/>
        <a:lstStyle/>
        <a:p>
          <a:endParaRPr lang="en-US"/>
        </a:p>
      </dgm:t>
    </dgm:pt>
    <dgm:pt modelId="{69C94BA3-81CB-F447-BD6A-727277C281A5}" type="sibTrans" cxnId="{0E574A5A-D04A-934B-8F84-4763793B70DA}">
      <dgm:prSet/>
      <dgm:spPr/>
      <dgm:t>
        <a:bodyPr/>
        <a:lstStyle/>
        <a:p>
          <a:endParaRPr lang="en-US"/>
        </a:p>
      </dgm:t>
    </dgm:pt>
    <dgm:pt modelId="{914B9784-5636-3C45-8DAA-0AB9BE5ACED7}">
      <dgm:prSet/>
      <dgm:spPr/>
      <dgm:t>
        <a:bodyPr/>
        <a:lstStyle/>
        <a:p>
          <a:pPr rtl="0"/>
          <a:r>
            <a:rPr lang="en-US" baseline="0" dirty="0" smtClean="0"/>
            <a:t>Post-release</a:t>
          </a:r>
          <a:endParaRPr lang="en-US" dirty="0"/>
        </a:p>
      </dgm:t>
    </dgm:pt>
    <dgm:pt modelId="{0E856DA2-4383-3B48-A5B3-0A54FD541AB6}" type="parTrans" cxnId="{E5C0BB5B-EFDD-B44B-9345-A32C67CF3FBE}">
      <dgm:prSet/>
      <dgm:spPr/>
      <dgm:t>
        <a:bodyPr/>
        <a:lstStyle/>
        <a:p>
          <a:endParaRPr lang="en-US"/>
        </a:p>
      </dgm:t>
    </dgm:pt>
    <dgm:pt modelId="{6C0D0ECF-5751-2540-A1FB-84693B2AF5C1}" type="sibTrans" cxnId="{E5C0BB5B-EFDD-B44B-9345-A32C67CF3FBE}">
      <dgm:prSet/>
      <dgm:spPr/>
      <dgm:t>
        <a:bodyPr/>
        <a:lstStyle/>
        <a:p>
          <a:endParaRPr lang="en-US"/>
        </a:p>
      </dgm:t>
    </dgm:pt>
    <dgm:pt modelId="{A19A5D4D-C1B5-8549-B950-109FEE414AAB}">
      <dgm:prSet/>
      <dgm:spPr/>
      <dgm:t>
        <a:bodyPr/>
        <a:lstStyle/>
        <a:p>
          <a:pPr rtl="0"/>
          <a:r>
            <a:rPr lang="en-US" baseline="0" dirty="0" smtClean="0"/>
            <a:t>Breaching </a:t>
          </a:r>
          <a:endParaRPr lang="en-US" baseline="0" dirty="0"/>
        </a:p>
      </dgm:t>
    </dgm:pt>
    <dgm:pt modelId="{5A78A3A4-6FC8-734C-BECA-77AC7E87988A}" type="parTrans" cxnId="{929CA523-15A7-F249-9368-0416F8ADB14D}">
      <dgm:prSet/>
      <dgm:spPr/>
      <dgm:t>
        <a:bodyPr/>
        <a:lstStyle/>
        <a:p>
          <a:endParaRPr lang="en-US"/>
        </a:p>
      </dgm:t>
    </dgm:pt>
    <dgm:pt modelId="{E306A28A-AC67-C543-B9C4-BF4E0047EDE6}" type="sibTrans" cxnId="{929CA523-15A7-F249-9368-0416F8ADB14D}">
      <dgm:prSet/>
      <dgm:spPr/>
      <dgm:t>
        <a:bodyPr/>
        <a:lstStyle/>
        <a:p>
          <a:endParaRPr lang="en-US"/>
        </a:p>
      </dgm:t>
    </dgm:pt>
    <dgm:pt modelId="{D7A53F40-3C5F-6B4F-91AE-8313C692A577}">
      <dgm:prSet/>
      <dgm:spPr/>
      <dgm:t>
        <a:bodyPr/>
        <a:lstStyle/>
        <a:p>
          <a:pPr rtl="0"/>
          <a:r>
            <a:rPr lang="en-US" dirty="0" err="1" smtClean="0"/>
            <a:t>Reincarceration</a:t>
          </a:r>
          <a:r>
            <a:rPr lang="en-US" dirty="0" smtClean="0"/>
            <a:t> </a:t>
          </a:r>
          <a:endParaRPr lang="en-US" dirty="0"/>
        </a:p>
      </dgm:t>
    </dgm:pt>
    <dgm:pt modelId="{4B1A06B6-13B1-B242-AF33-C982C5BA3B54}" type="parTrans" cxnId="{F2479D39-BE3D-2245-A541-2F85CB9C3CD8}">
      <dgm:prSet/>
      <dgm:spPr/>
      <dgm:t>
        <a:bodyPr/>
        <a:lstStyle/>
        <a:p>
          <a:endParaRPr lang="en-US"/>
        </a:p>
      </dgm:t>
    </dgm:pt>
    <dgm:pt modelId="{1A2B9321-B8F1-3743-BB2C-4A989413CD76}" type="sibTrans" cxnId="{F2479D39-BE3D-2245-A541-2F85CB9C3CD8}">
      <dgm:prSet/>
      <dgm:spPr/>
      <dgm:t>
        <a:bodyPr/>
        <a:lstStyle/>
        <a:p>
          <a:endParaRPr lang="en-US"/>
        </a:p>
      </dgm:t>
    </dgm:pt>
    <dgm:pt modelId="{542F8C7B-5BE5-7247-AB7B-45C673F5CF24}" type="pres">
      <dgm:prSet presAssocID="{14A565C8-2435-5842-995D-7D529E9B0679}" presName="Name0" presStyleCnt="0">
        <dgm:presLayoutVars>
          <dgm:dir/>
          <dgm:resizeHandles/>
        </dgm:presLayoutVars>
      </dgm:prSet>
      <dgm:spPr/>
      <dgm:t>
        <a:bodyPr/>
        <a:lstStyle/>
        <a:p>
          <a:endParaRPr lang="en-US"/>
        </a:p>
      </dgm:t>
    </dgm:pt>
    <dgm:pt modelId="{AEAB4257-4247-3C48-8DD8-DDABF38C7E25}" type="pres">
      <dgm:prSet presAssocID="{8A586F94-257E-8E40-9C73-554179572AEB}" presName="compNode" presStyleCnt="0"/>
      <dgm:spPr/>
    </dgm:pt>
    <dgm:pt modelId="{DF61C452-880B-4A4B-A9AA-99B193C2CF09}" type="pres">
      <dgm:prSet presAssocID="{8A586F94-257E-8E40-9C73-554179572AEB}" presName="dummyConnPt" presStyleCnt="0"/>
      <dgm:spPr/>
    </dgm:pt>
    <dgm:pt modelId="{64D6D953-3862-5149-BEF6-562863CBD1C4}" type="pres">
      <dgm:prSet presAssocID="{8A586F94-257E-8E40-9C73-554179572AEB}" presName="node" presStyleLbl="node1" presStyleIdx="0" presStyleCnt="12">
        <dgm:presLayoutVars>
          <dgm:bulletEnabled val="1"/>
        </dgm:presLayoutVars>
      </dgm:prSet>
      <dgm:spPr/>
      <dgm:t>
        <a:bodyPr/>
        <a:lstStyle/>
        <a:p>
          <a:endParaRPr lang="en-US"/>
        </a:p>
      </dgm:t>
    </dgm:pt>
    <dgm:pt modelId="{DA5A019D-FFB1-DE47-B67B-BE971FF83496}" type="pres">
      <dgm:prSet presAssocID="{4C5A07E5-29D9-9E4D-AC6A-440FA1F93A4C}" presName="sibTrans" presStyleLbl="bgSibTrans2D1" presStyleIdx="0" presStyleCnt="11"/>
      <dgm:spPr/>
      <dgm:t>
        <a:bodyPr/>
        <a:lstStyle/>
        <a:p>
          <a:endParaRPr lang="en-US"/>
        </a:p>
      </dgm:t>
    </dgm:pt>
    <dgm:pt modelId="{2907D065-031F-7F45-8717-08F8C13C8E65}" type="pres">
      <dgm:prSet presAssocID="{599AE9F7-A98F-0A46-9423-6A8A9AADFEE3}" presName="compNode" presStyleCnt="0"/>
      <dgm:spPr/>
    </dgm:pt>
    <dgm:pt modelId="{29CD9C42-6221-874A-AE8C-102E16AF43A4}" type="pres">
      <dgm:prSet presAssocID="{599AE9F7-A98F-0A46-9423-6A8A9AADFEE3}" presName="dummyConnPt" presStyleCnt="0"/>
      <dgm:spPr/>
    </dgm:pt>
    <dgm:pt modelId="{ECC05A7A-BC26-894E-880D-6E156217B6D3}" type="pres">
      <dgm:prSet presAssocID="{599AE9F7-A98F-0A46-9423-6A8A9AADFEE3}" presName="node" presStyleLbl="node1" presStyleIdx="1" presStyleCnt="12" custLinFactY="21022" custLinFactNeighborX="2799" custLinFactNeighborY="100000">
        <dgm:presLayoutVars>
          <dgm:bulletEnabled val="1"/>
        </dgm:presLayoutVars>
      </dgm:prSet>
      <dgm:spPr/>
      <dgm:t>
        <a:bodyPr/>
        <a:lstStyle/>
        <a:p>
          <a:endParaRPr lang="en-US"/>
        </a:p>
      </dgm:t>
    </dgm:pt>
    <dgm:pt modelId="{017688A7-E52E-DF46-B5D2-F26D67BD031B}" type="pres">
      <dgm:prSet presAssocID="{80030B49-D258-8B42-B89F-E16999425F47}" presName="sibTrans" presStyleLbl="bgSibTrans2D1" presStyleIdx="1" presStyleCnt="11"/>
      <dgm:spPr/>
      <dgm:t>
        <a:bodyPr/>
        <a:lstStyle/>
        <a:p>
          <a:endParaRPr lang="en-US"/>
        </a:p>
      </dgm:t>
    </dgm:pt>
    <dgm:pt modelId="{2D2209B9-C27D-D644-9CFF-BCDC5D321E85}" type="pres">
      <dgm:prSet presAssocID="{E9B12862-C377-8C40-BAAB-CD8CC026E8C6}" presName="compNode" presStyleCnt="0"/>
      <dgm:spPr/>
    </dgm:pt>
    <dgm:pt modelId="{C8E9ED12-C92F-5542-870A-45F997DE8725}" type="pres">
      <dgm:prSet presAssocID="{E9B12862-C377-8C40-BAAB-CD8CC026E8C6}" presName="dummyConnPt" presStyleCnt="0"/>
      <dgm:spPr/>
    </dgm:pt>
    <dgm:pt modelId="{BEA4C6BE-47E3-4441-B2A9-15DD4B4B228C}" type="pres">
      <dgm:prSet presAssocID="{E9B12862-C377-8C40-BAAB-CD8CC026E8C6}" presName="node" presStyleLbl="node1" presStyleIdx="2" presStyleCnt="12" custLinFactY="-15731" custLinFactNeighborX="-1391" custLinFactNeighborY="-100000">
        <dgm:presLayoutVars>
          <dgm:bulletEnabled val="1"/>
        </dgm:presLayoutVars>
      </dgm:prSet>
      <dgm:spPr/>
      <dgm:t>
        <a:bodyPr/>
        <a:lstStyle/>
        <a:p>
          <a:endParaRPr lang="en-US"/>
        </a:p>
      </dgm:t>
    </dgm:pt>
    <dgm:pt modelId="{55AEE9D7-E7A5-0847-A7B4-386BAFCE1BA9}" type="pres">
      <dgm:prSet presAssocID="{7CE13B97-005A-DC43-A1AB-EF6FB034DB1B}" presName="sibTrans" presStyleLbl="bgSibTrans2D1" presStyleIdx="2" presStyleCnt="11" custFlipHor="1" custScaleX="12896" custScaleY="108496" custLinFactY="233478" custLinFactNeighborX="635" custLinFactNeighborY="300000"/>
      <dgm:spPr/>
      <dgm:t>
        <a:bodyPr/>
        <a:lstStyle/>
        <a:p>
          <a:endParaRPr lang="en-US"/>
        </a:p>
      </dgm:t>
    </dgm:pt>
    <dgm:pt modelId="{CC980821-1531-A644-BBA9-C03BABBC218B}" type="pres">
      <dgm:prSet presAssocID="{14F8B907-759B-E246-BBFF-89BF89925E63}" presName="compNode" presStyleCnt="0"/>
      <dgm:spPr/>
    </dgm:pt>
    <dgm:pt modelId="{A720FED5-0D7C-8842-BF10-FBE558DD782C}" type="pres">
      <dgm:prSet presAssocID="{14F8B907-759B-E246-BBFF-89BF89925E63}" presName="dummyConnPt" presStyleCnt="0"/>
      <dgm:spPr/>
    </dgm:pt>
    <dgm:pt modelId="{23E702D4-A1AA-3147-850C-CA1274B85A59}" type="pres">
      <dgm:prSet presAssocID="{14F8B907-759B-E246-BBFF-89BF89925E63}" presName="node" presStyleLbl="node1" presStyleIdx="3" presStyleCnt="12" custLinFactNeighborX="2799" custLinFactNeighborY="3727">
        <dgm:presLayoutVars>
          <dgm:bulletEnabled val="1"/>
        </dgm:presLayoutVars>
      </dgm:prSet>
      <dgm:spPr/>
      <dgm:t>
        <a:bodyPr/>
        <a:lstStyle/>
        <a:p>
          <a:endParaRPr lang="en-US"/>
        </a:p>
      </dgm:t>
    </dgm:pt>
    <dgm:pt modelId="{5577869F-7A40-914A-89A9-B80AF74E2727}" type="pres">
      <dgm:prSet presAssocID="{50D16366-71F9-EE4D-8AAF-A794C794FB76}" presName="sibTrans" presStyleLbl="bgSibTrans2D1" presStyleIdx="3" presStyleCnt="11"/>
      <dgm:spPr/>
      <dgm:t>
        <a:bodyPr/>
        <a:lstStyle/>
        <a:p>
          <a:endParaRPr lang="en-US"/>
        </a:p>
      </dgm:t>
    </dgm:pt>
    <dgm:pt modelId="{A8329C2B-36E9-1545-825E-6EE6092DC631}" type="pres">
      <dgm:prSet presAssocID="{EBA51CDA-9F10-B54E-93BF-11185D5EDF9F}" presName="compNode" presStyleCnt="0"/>
      <dgm:spPr/>
    </dgm:pt>
    <dgm:pt modelId="{6E10000D-40B2-E343-A29D-123032BA4C24}" type="pres">
      <dgm:prSet presAssocID="{EBA51CDA-9F10-B54E-93BF-11185D5EDF9F}" presName="dummyConnPt" presStyleCnt="0"/>
      <dgm:spPr/>
    </dgm:pt>
    <dgm:pt modelId="{1758FB73-AC43-FB4D-B983-5BECA5085C9A}" type="pres">
      <dgm:prSet presAssocID="{EBA51CDA-9F10-B54E-93BF-11185D5EDF9F}" presName="node" presStyleLbl="node1" presStyleIdx="4" presStyleCnt="12">
        <dgm:presLayoutVars>
          <dgm:bulletEnabled val="1"/>
        </dgm:presLayoutVars>
      </dgm:prSet>
      <dgm:spPr/>
      <dgm:t>
        <a:bodyPr/>
        <a:lstStyle/>
        <a:p>
          <a:endParaRPr lang="en-US"/>
        </a:p>
      </dgm:t>
    </dgm:pt>
    <dgm:pt modelId="{291E215E-CA51-5E4C-8122-29B010C8527D}" type="pres">
      <dgm:prSet presAssocID="{1DD2EF9C-21AA-BC48-9B3B-0C4A1955F2EB}" presName="sibTrans" presStyleLbl="bgSibTrans2D1" presStyleIdx="4" presStyleCnt="11"/>
      <dgm:spPr/>
      <dgm:t>
        <a:bodyPr/>
        <a:lstStyle/>
        <a:p>
          <a:endParaRPr lang="en-US"/>
        </a:p>
      </dgm:t>
    </dgm:pt>
    <dgm:pt modelId="{70276AAA-B7A4-C24A-ABC1-D587F6BE3CD1}" type="pres">
      <dgm:prSet presAssocID="{3F0FD820-6678-0849-B874-433DB46B658F}" presName="compNode" presStyleCnt="0"/>
      <dgm:spPr/>
    </dgm:pt>
    <dgm:pt modelId="{407AAF11-0D75-2C49-A4AD-D9532399CF1C}" type="pres">
      <dgm:prSet presAssocID="{3F0FD820-6678-0849-B874-433DB46B658F}" presName="dummyConnPt" presStyleCnt="0"/>
      <dgm:spPr/>
    </dgm:pt>
    <dgm:pt modelId="{6CB81D48-BA8D-2949-9518-86B8BC002995}" type="pres">
      <dgm:prSet presAssocID="{3F0FD820-6678-0849-B874-433DB46B658F}" presName="node" presStyleLbl="node1" presStyleIdx="5" presStyleCnt="12">
        <dgm:presLayoutVars>
          <dgm:bulletEnabled val="1"/>
        </dgm:presLayoutVars>
      </dgm:prSet>
      <dgm:spPr/>
      <dgm:t>
        <a:bodyPr/>
        <a:lstStyle/>
        <a:p>
          <a:endParaRPr lang="en-US"/>
        </a:p>
      </dgm:t>
    </dgm:pt>
    <dgm:pt modelId="{04A4ED42-B4E6-704F-B37C-67C33C97B537}" type="pres">
      <dgm:prSet presAssocID="{02716EE9-C682-D14C-9D39-563CA81AEE75}" presName="sibTrans" presStyleLbl="bgSibTrans2D1" presStyleIdx="5" presStyleCnt="11"/>
      <dgm:spPr/>
      <dgm:t>
        <a:bodyPr/>
        <a:lstStyle/>
        <a:p>
          <a:endParaRPr lang="en-US"/>
        </a:p>
      </dgm:t>
    </dgm:pt>
    <dgm:pt modelId="{0E6934D3-54B9-3643-9A4C-FA3E670571EA}" type="pres">
      <dgm:prSet presAssocID="{2F6836EB-CA1F-8643-B7B2-0748B92928BF}" presName="compNode" presStyleCnt="0"/>
      <dgm:spPr/>
    </dgm:pt>
    <dgm:pt modelId="{7A860538-4DEB-234B-A7F9-EEBD16348B52}" type="pres">
      <dgm:prSet presAssocID="{2F6836EB-CA1F-8643-B7B2-0748B92928BF}" presName="dummyConnPt" presStyleCnt="0"/>
      <dgm:spPr/>
    </dgm:pt>
    <dgm:pt modelId="{09833C68-D14B-7F4F-B5FF-57D0C4DC35E8}" type="pres">
      <dgm:prSet presAssocID="{2F6836EB-CA1F-8643-B7B2-0748B92928BF}" presName="node" presStyleLbl="node1" presStyleIdx="6" presStyleCnt="12">
        <dgm:presLayoutVars>
          <dgm:bulletEnabled val="1"/>
        </dgm:presLayoutVars>
      </dgm:prSet>
      <dgm:spPr/>
      <dgm:t>
        <a:bodyPr/>
        <a:lstStyle/>
        <a:p>
          <a:endParaRPr lang="en-US"/>
        </a:p>
      </dgm:t>
    </dgm:pt>
    <dgm:pt modelId="{6DF31FBD-85DA-6447-BA47-5BD1C57349F4}" type="pres">
      <dgm:prSet presAssocID="{9BEE9077-E1C0-DB4A-ACBE-9F6E9C867635}" presName="sibTrans" presStyleLbl="bgSibTrans2D1" presStyleIdx="6" presStyleCnt="11"/>
      <dgm:spPr/>
      <dgm:t>
        <a:bodyPr/>
        <a:lstStyle/>
        <a:p>
          <a:endParaRPr lang="en-US"/>
        </a:p>
      </dgm:t>
    </dgm:pt>
    <dgm:pt modelId="{0AA5FE17-3BDB-7D43-A7D8-C484C566BA82}" type="pres">
      <dgm:prSet presAssocID="{271C4423-AB4D-F541-8BB2-CCE1154BB8D8}" presName="compNode" presStyleCnt="0"/>
      <dgm:spPr/>
    </dgm:pt>
    <dgm:pt modelId="{F7DBD62A-98A2-4243-AA58-64533A17EF26}" type="pres">
      <dgm:prSet presAssocID="{271C4423-AB4D-F541-8BB2-CCE1154BB8D8}" presName="dummyConnPt" presStyleCnt="0"/>
      <dgm:spPr/>
    </dgm:pt>
    <dgm:pt modelId="{875BB5F2-9D12-BA48-BD60-324CE93C6B2E}" type="pres">
      <dgm:prSet presAssocID="{271C4423-AB4D-F541-8BB2-CCE1154BB8D8}" presName="node" presStyleLbl="node1" presStyleIdx="7" presStyleCnt="12">
        <dgm:presLayoutVars>
          <dgm:bulletEnabled val="1"/>
        </dgm:presLayoutVars>
      </dgm:prSet>
      <dgm:spPr/>
      <dgm:t>
        <a:bodyPr/>
        <a:lstStyle/>
        <a:p>
          <a:endParaRPr lang="en-US"/>
        </a:p>
      </dgm:t>
    </dgm:pt>
    <dgm:pt modelId="{1608F28D-7364-C14D-AB98-9355C79A845B}" type="pres">
      <dgm:prSet presAssocID="{335DDF04-F88F-2D42-B21E-C2CC1EE81BDE}" presName="sibTrans" presStyleLbl="bgSibTrans2D1" presStyleIdx="7" presStyleCnt="11"/>
      <dgm:spPr/>
      <dgm:t>
        <a:bodyPr/>
        <a:lstStyle/>
        <a:p>
          <a:endParaRPr lang="en-US"/>
        </a:p>
      </dgm:t>
    </dgm:pt>
    <dgm:pt modelId="{8F41CBF4-2CEE-FE4C-99EA-197C9FB07E2D}" type="pres">
      <dgm:prSet presAssocID="{F08D33D1-BFD0-E54D-8C6B-DB2C545B4E9B}" presName="compNode" presStyleCnt="0"/>
      <dgm:spPr/>
    </dgm:pt>
    <dgm:pt modelId="{4E1F45CF-2249-F54D-B598-B542FA69A738}" type="pres">
      <dgm:prSet presAssocID="{F08D33D1-BFD0-E54D-8C6B-DB2C545B4E9B}" presName="dummyConnPt" presStyleCnt="0"/>
      <dgm:spPr/>
    </dgm:pt>
    <dgm:pt modelId="{EB8BB2F5-0E8F-B444-9A99-FE42DEBE8172}" type="pres">
      <dgm:prSet presAssocID="{F08D33D1-BFD0-E54D-8C6B-DB2C545B4E9B}" presName="node" presStyleLbl="node1" presStyleIdx="8" presStyleCnt="12">
        <dgm:presLayoutVars>
          <dgm:bulletEnabled val="1"/>
        </dgm:presLayoutVars>
      </dgm:prSet>
      <dgm:spPr/>
      <dgm:t>
        <a:bodyPr/>
        <a:lstStyle/>
        <a:p>
          <a:endParaRPr lang="en-US"/>
        </a:p>
      </dgm:t>
    </dgm:pt>
    <dgm:pt modelId="{83390723-89D7-CB43-BF0E-2D4431AC35FD}" type="pres">
      <dgm:prSet presAssocID="{69C94BA3-81CB-F447-BD6A-727277C281A5}" presName="sibTrans" presStyleLbl="bgSibTrans2D1" presStyleIdx="8" presStyleCnt="11"/>
      <dgm:spPr/>
      <dgm:t>
        <a:bodyPr/>
        <a:lstStyle/>
        <a:p>
          <a:endParaRPr lang="en-US"/>
        </a:p>
      </dgm:t>
    </dgm:pt>
    <dgm:pt modelId="{BCF3E3E3-5693-DC44-A462-A3057FBD2D33}" type="pres">
      <dgm:prSet presAssocID="{914B9784-5636-3C45-8DAA-0AB9BE5ACED7}" presName="compNode" presStyleCnt="0"/>
      <dgm:spPr/>
    </dgm:pt>
    <dgm:pt modelId="{BEEFA589-4D5C-F542-826C-EA742C1435D4}" type="pres">
      <dgm:prSet presAssocID="{914B9784-5636-3C45-8DAA-0AB9BE5ACED7}" presName="dummyConnPt" presStyleCnt="0"/>
      <dgm:spPr/>
    </dgm:pt>
    <dgm:pt modelId="{A1DE4EE8-FF25-0547-AB7A-2E16505217AC}" type="pres">
      <dgm:prSet presAssocID="{914B9784-5636-3C45-8DAA-0AB9BE5ACED7}" presName="node" presStyleLbl="node1" presStyleIdx="9" presStyleCnt="12">
        <dgm:presLayoutVars>
          <dgm:bulletEnabled val="1"/>
        </dgm:presLayoutVars>
      </dgm:prSet>
      <dgm:spPr/>
      <dgm:t>
        <a:bodyPr/>
        <a:lstStyle/>
        <a:p>
          <a:endParaRPr lang="en-US"/>
        </a:p>
      </dgm:t>
    </dgm:pt>
    <dgm:pt modelId="{33540569-763C-9340-BAFF-F864A275D8D9}" type="pres">
      <dgm:prSet presAssocID="{6C0D0ECF-5751-2540-A1FB-84693B2AF5C1}" presName="sibTrans" presStyleLbl="bgSibTrans2D1" presStyleIdx="9" presStyleCnt="11"/>
      <dgm:spPr/>
      <dgm:t>
        <a:bodyPr/>
        <a:lstStyle/>
        <a:p>
          <a:endParaRPr lang="en-US"/>
        </a:p>
      </dgm:t>
    </dgm:pt>
    <dgm:pt modelId="{8AEBD868-8332-9045-9F1A-4A0516D3C412}" type="pres">
      <dgm:prSet presAssocID="{A19A5D4D-C1B5-8549-B950-109FEE414AAB}" presName="compNode" presStyleCnt="0"/>
      <dgm:spPr/>
    </dgm:pt>
    <dgm:pt modelId="{9386353B-8895-1948-98B9-3E403B6E5C8E}" type="pres">
      <dgm:prSet presAssocID="{A19A5D4D-C1B5-8549-B950-109FEE414AAB}" presName="dummyConnPt" presStyleCnt="0"/>
      <dgm:spPr/>
    </dgm:pt>
    <dgm:pt modelId="{2663F537-6572-AD40-A046-5C590422D2FD}" type="pres">
      <dgm:prSet presAssocID="{A19A5D4D-C1B5-8549-B950-109FEE414AAB}" presName="node" presStyleLbl="node1" presStyleIdx="10" presStyleCnt="12">
        <dgm:presLayoutVars>
          <dgm:bulletEnabled val="1"/>
        </dgm:presLayoutVars>
      </dgm:prSet>
      <dgm:spPr/>
      <dgm:t>
        <a:bodyPr/>
        <a:lstStyle/>
        <a:p>
          <a:endParaRPr lang="en-US"/>
        </a:p>
      </dgm:t>
    </dgm:pt>
    <dgm:pt modelId="{EA22047E-B92A-0948-B98A-41C555CECC01}" type="pres">
      <dgm:prSet presAssocID="{E306A28A-AC67-C543-B9C4-BF4E0047EDE6}" presName="sibTrans" presStyleLbl="bgSibTrans2D1" presStyleIdx="10" presStyleCnt="11"/>
      <dgm:spPr/>
      <dgm:t>
        <a:bodyPr/>
        <a:lstStyle/>
        <a:p>
          <a:endParaRPr lang="en-US"/>
        </a:p>
      </dgm:t>
    </dgm:pt>
    <dgm:pt modelId="{B2A92B08-FBCF-5441-9D81-A951CC75A290}" type="pres">
      <dgm:prSet presAssocID="{D7A53F40-3C5F-6B4F-91AE-8313C692A577}" presName="compNode" presStyleCnt="0"/>
      <dgm:spPr/>
    </dgm:pt>
    <dgm:pt modelId="{AAE511E1-A0B0-674E-AD6B-E70F8182D330}" type="pres">
      <dgm:prSet presAssocID="{D7A53F40-3C5F-6B4F-91AE-8313C692A577}" presName="dummyConnPt" presStyleCnt="0"/>
      <dgm:spPr/>
    </dgm:pt>
    <dgm:pt modelId="{6FF33764-FA42-B543-9A2A-162085C57FD3}" type="pres">
      <dgm:prSet presAssocID="{D7A53F40-3C5F-6B4F-91AE-8313C692A577}" presName="node" presStyleLbl="node1" presStyleIdx="11" presStyleCnt="12">
        <dgm:presLayoutVars>
          <dgm:bulletEnabled val="1"/>
        </dgm:presLayoutVars>
      </dgm:prSet>
      <dgm:spPr/>
      <dgm:t>
        <a:bodyPr/>
        <a:lstStyle/>
        <a:p>
          <a:endParaRPr lang="en-US"/>
        </a:p>
      </dgm:t>
    </dgm:pt>
  </dgm:ptLst>
  <dgm:cxnLst>
    <dgm:cxn modelId="{A9F59351-CF68-ED46-90E5-911FAE9CFE3E}" type="presOf" srcId="{E9B12862-C377-8C40-BAAB-CD8CC026E8C6}" destId="{BEA4C6BE-47E3-4441-B2A9-15DD4B4B228C}" srcOrd="0" destOrd="0" presId="urn:microsoft.com/office/officeart/2005/8/layout/bProcess4"/>
    <dgm:cxn modelId="{B2F91332-3989-8C46-B38E-C57BC21D0325}" type="presOf" srcId="{50D16366-71F9-EE4D-8AAF-A794C794FB76}" destId="{5577869F-7A40-914A-89A9-B80AF74E2727}" srcOrd="0" destOrd="0" presId="urn:microsoft.com/office/officeart/2005/8/layout/bProcess4"/>
    <dgm:cxn modelId="{02BF5B52-D376-694C-BB82-2471247328E3}" type="presOf" srcId="{6C0D0ECF-5751-2540-A1FB-84693B2AF5C1}" destId="{33540569-763C-9340-BAFF-F864A275D8D9}" srcOrd="0" destOrd="0" presId="urn:microsoft.com/office/officeart/2005/8/layout/bProcess4"/>
    <dgm:cxn modelId="{45E6D9C3-7A4B-7540-88A9-8C5A62A7C629}" type="presOf" srcId="{2F6836EB-CA1F-8643-B7B2-0748B92928BF}" destId="{09833C68-D14B-7F4F-B5FF-57D0C4DC35E8}" srcOrd="0" destOrd="0" presId="urn:microsoft.com/office/officeart/2005/8/layout/bProcess4"/>
    <dgm:cxn modelId="{F2479D39-BE3D-2245-A541-2F85CB9C3CD8}" srcId="{14A565C8-2435-5842-995D-7D529E9B0679}" destId="{D7A53F40-3C5F-6B4F-91AE-8313C692A577}" srcOrd="11" destOrd="0" parTransId="{4B1A06B6-13B1-B242-AF33-C982C5BA3B54}" sibTransId="{1A2B9321-B8F1-3743-BB2C-4A989413CD76}"/>
    <dgm:cxn modelId="{9B18418D-BE98-6945-BE3F-25A8BDFB199A}" srcId="{14A565C8-2435-5842-995D-7D529E9B0679}" destId="{271C4423-AB4D-F541-8BB2-CCE1154BB8D8}" srcOrd="7" destOrd="0" parTransId="{D56BB81E-5D9A-A347-8C72-8023D8DC3BE5}" sibTransId="{335DDF04-F88F-2D42-B21E-C2CC1EE81BDE}"/>
    <dgm:cxn modelId="{1F8F071C-C6AA-E74D-88A1-9FCD47409626}" srcId="{14A565C8-2435-5842-995D-7D529E9B0679}" destId="{14F8B907-759B-E246-BBFF-89BF89925E63}" srcOrd="3" destOrd="0" parTransId="{D49B587A-EB08-D14C-90EE-3A7E8274FA7D}" sibTransId="{50D16366-71F9-EE4D-8AAF-A794C794FB76}"/>
    <dgm:cxn modelId="{F4CD29EC-FC81-CC44-88C0-836566AC5FF3}" type="presOf" srcId="{914B9784-5636-3C45-8DAA-0AB9BE5ACED7}" destId="{A1DE4EE8-FF25-0547-AB7A-2E16505217AC}" srcOrd="0" destOrd="0" presId="urn:microsoft.com/office/officeart/2005/8/layout/bProcess4"/>
    <dgm:cxn modelId="{1D236762-4C52-424E-83FD-5037CA1DD503}" type="presOf" srcId="{335DDF04-F88F-2D42-B21E-C2CC1EE81BDE}" destId="{1608F28D-7364-C14D-AB98-9355C79A845B}" srcOrd="0" destOrd="0" presId="urn:microsoft.com/office/officeart/2005/8/layout/bProcess4"/>
    <dgm:cxn modelId="{867643AD-CB26-DC4A-897F-D8BB950D4F04}" srcId="{14A565C8-2435-5842-995D-7D529E9B0679}" destId="{2F6836EB-CA1F-8643-B7B2-0748B92928BF}" srcOrd="6" destOrd="0" parTransId="{4EB9E132-8F50-744D-9F3F-42BDFF6B4BB5}" sibTransId="{9BEE9077-E1C0-DB4A-ACBE-9F6E9C867635}"/>
    <dgm:cxn modelId="{07667783-BDC0-F946-9630-149131B6A50D}" srcId="{14A565C8-2435-5842-995D-7D529E9B0679}" destId="{EBA51CDA-9F10-B54E-93BF-11185D5EDF9F}" srcOrd="4" destOrd="0" parTransId="{37A0BF5E-C0C3-214F-BEA3-B18033004F74}" sibTransId="{1DD2EF9C-21AA-BC48-9B3B-0C4A1955F2EB}"/>
    <dgm:cxn modelId="{49AF941C-0525-1F48-A918-A584C71960EA}" type="presOf" srcId="{7CE13B97-005A-DC43-A1AB-EF6FB034DB1B}" destId="{55AEE9D7-E7A5-0847-A7B4-386BAFCE1BA9}" srcOrd="0" destOrd="0" presId="urn:microsoft.com/office/officeart/2005/8/layout/bProcess4"/>
    <dgm:cxn modelId="{B1FC11A9-7E5F-AD4C-B8FD-0768010C3A92}" type="presOf" srcId="{14F8B907-759B-E246-BBFF-89BF89925E63}" destId="{23E702D4-A1AA-3147-850C-CA1274B85A59}" srcOrd="0" destOrd="0" presId="urn:microsoft.com/office/officeart/2005/8/layout/bProcess4"/>
    <dgm:cxn modelId="{C7124198-B34D-BE48-A4F8-E377CEF97F5D}" type="presOf" srcId="{E306A28A-AC67-C543-B9C4-BF4E0047EDE6}" destId="{EA22047E-B92A-0948-B98A-41C555CECC01}" srcOrd="0" destOrd="0" presId="urn:microsoft.com/office/officeart/2005/8/layout/bProcess4"/>
    <dgm:cxn modelId="{26723622-E29B-DF4F-A11B-5486B62646DD}" type="presOf" srcId="{8A586F94-257E-8E40-9C73-554179572AEB}" destId="{64D6D953-3862-5149-BEF6-562863CBD1C4}" srcOrd="0" destOrd="0" presId="urn:microsoft.com/office/officeart/2005/8/layout/bProcess4"/>
    <dgm:cxn modelId="{FD4106A8-EFBD-1B4C-B7FB-90E82A8CDC3C}" srcId="{14A565C8-2435-5842-995D-7D529E9B0679}" destId="{3F0FD820-6678-0849-B874-433DB46B658F}" srcOrd="5" destOrd="0" parTransId="{58057875-F981-5E47-AA89-1276F045DD19}" sibTransId="{02716EE9-C682-D14C-9D39-563CA81AEE75}"/>
    <dgm:cxn modelId="{44CF575D-6C93-6643-AB11-2815D220B82E}" type="presOf" srcId="{3F0FD820-6678-0849-B874-433DB46B658F}" destId="{6CB81D48-BA8D-2949-9518-86B8BC002995}" srcOrd="0" destOrd="0" presId="urn:microsoft.com/office/officeart/2005/8/layout/bProcess4"/>
    <dgm:cxn modelId="{14794BE4-EF82-0B47-8793-C88782D061DF}" type="presOf" srcId="{9BEE9077-E1C0-DB4A-ACBE-9F6E9C867635}" destId="{6DF31FBD-85DA-6447-BA47-5BD1C57349F4}" srcOrd="0" destOrd="0" presId="urn:microsoft.com/office/officeart/2005/8/layout/bProcess4"/>
    <dgm:cxn modelId="{3B21C92B-DD94-2148-842B-D9426984462C}" srcId="{14A565C8-2435-5842-995D-7D529E9B0679}" destId="{599AE9F7-A98F-0A46-9423-6A8A9AADFEE3}" srcOrd="1" destOrd="0" parTransId="{B5213888-BF8C-E54E-B65E-46AA4795D9F2}" sibTransId="{80030B49-D258-8B42-B89F-E16999425F47}"/>
    <dgm:cxn modelId="{DC3A64B5-D186-2645-BC60-033A421DBED9}" type="presOf" srcId="{EBA51CDA-9F10-B54E-93BF-11185D5EDF9F}" destId="{1758FB73-AC43-FB4D-B983-5BECA5085C9A}" srcOrd="0" destOrd="0" presId="urn:microsoft.com/office/officeart/2005/8/layout/bProcess4"/>
    <dgm:cxn modelId="{270184F7-6132-2F42-A234-A1C830125355}" type="presOf" srcId="{69C94BA3-81CB-F447-BD6A-727277C281A5}" destId="{83390723-89D7-CB43-BF0E-2D4431AC35FD}" srcOrd="0" destOrd="0" presId="urn:microsoft.com/office/officeart/2005/8/layout/bProcess4"/>
    <dgm:cxn modelId="{90D42CE6-604A-414A-89AB-45E00146CA8A}" type="presOf" srcId="{4C5A07E5-29D9-9E4D-AC6A-440FA1F93A4C}" destId="{DA5A019D-FFB1-DE47-B67B-BE971FF83496}" srcOrd="0" destOrd="0" presId="urn:microsoft.com/office/officeart/2005/8/layout/bProcess4"/>
    <dgm:cxn modelId="{E5C0BB5B-EFDD-B44B-9345-A32C67CF3FBE}" srcId="{14A565C8-2435-5842-995D-7D529E9B0679}" destId="{914B9784-5636-3C45-8DAA-0AB9BE5ACED7}" srcOrd="9" destOrd="0" parTransId="{0E856DA2-4383-3B48-A5B3-0A54FD541AB6}" sibTransId="{6C0D0ECF-5751-2540-A1FB-84693B2AF5C1}"/>
    <dgm:cxn modelId="{C71C23A9-B84A-664D-8613-A6B27F8B6406}" type="presOf" srcId="{14A565C8-2435-5842-995D-7D529E9B0679}" destId="{542F8C7B-5BE5-7247-AB7B-45C673F5CF24}" srcOrd="0" destOrd="0" presId="urn:microsoft.com/office/officeart/2005/8/layout/bProcess4"/>
    <dgm:cxn modelId="{09C1F1B4-BC5A-874A-B006-15C08F28A612}" type="presOf" srcId="{A19A5D4D-C1B5-8549-B950-109FEE414AAB}" destId="{2663F537-6572-AD40-A046-5C590422D2FD}" srcOrd="0" destOrd="0" presId="urn:microsoft.com/office/officeart/2005/8/layout/bProcess4"/>
    <dgm:cxn modelId="{3D97F4A5-3D1A-8F46-9071-CFE88A171BF5}" srcId="{14A565C8-2435-5842-995D-7D529E9B0679}" destId="{8A586F94-257E-8E40-9C73-554179572AEB}" srcOrd="0" destOrd="0" parTransId="{E02EF371-C4EE-7B4F-B9A5-ABC22590E724}" sibTransId="{4C5A07E5-29D9-9E4D-AC6A-440FA1F93A4C}"/>
    <dgm:cxn modelId="{1391D41F-3751-5049-98DD-C7CBC2627692}" type="presOf" srcId="{F08D33D1-BFD0-E54D-8C6B-DB2C545B4E9B}" destId="{EB8BB2F5-0E8F-B444-9A99-FE42DEBE8172}" srcOrd="0" destOrd="0" presId="urn:microsoft.com/office/officeart/2005/8/layout/bProcess4"/>
    <dgm:cxn modelId="{17DA64E5-2906-0D42-8359-E6FEC8EB3C79}" type="presOf" srcId="{1DD2EF9C-21AA-BC48-9B3B-0C4A1955F2EB}" destId="{291E215E-CA51-5E4C-8122-29B010C8527D}" srcOrd="0" destOrd="0" presId="urn:microsoft.com/office/officeart/2005/8/layout/bProcess4"/>
    <dgm:cxn modelId="{B1079DDD-9552-B74C-B99F-8F20E1EFE813}" type="presOf" srcId="{80030B49-D258-8B42-B89F-E16999425F47}" destId="{017688A7-E52E-DF46-B5D2-F26D67BD031B}" srcOrd="0" destOrd="0" presId="urn:microsoft.com/office/officeart/2005/8/layout/bProcess4"/>
    <dgm:cxn modelId="{8657E4D8-1217-324C-A7A7-104E4EB153F4}" type="presOf" srcId="{599AE9F7-A98F-0A46-9423-6A8A9AADFEE3}" destId="{ECC05A7A-BC26-894E-880D-6E156217B6D3}" srcOrd="0" destOrd="0" presId="urn:microsoft.com/office/officeart/2005/8/layout/bProcess4"/>
    <dgm:cxn modelId="{0E574A5A-D04A-934B-8F84-4763793B70DA}" srcId="{14A565C8-2435-5842-995D-7D529E9B0679}" destId="{F08D33D1-BFD0-E54D-8C6B-DB2C545B4E9B}" srcOrd="8" destOrd="0" parTransId="{FCDB14D0-F2EF-014E-A822-B12CC464831A}" sibTransId="{69C94BA3-81CB-F447-BD6A-727277C281A5}"/>
    <dgm:cxn modelId="{5C50FBB6-1277-7D4E-BB5A-CFDC67DACAB5}" type="presOf" srcId="{D7A53F40-3C5F-6B4F-91AE-8313C692A577}" destId="{6FF33764-FA42-B543-9A2A-162085C57FD3}" srcOrd="0" destOrd="0" presId="urn:microsoft.com/office/officeart/2005/8/layout/bProcess4"/>
    <dgm:cxn modelId="{929CA523-15A7-F249-9368-0416F8ADB14D}" srcId="{14A565C8-2435-5842-995D-7D529E9B0679}" destId="{A19A5D4D-C1B5-8549-B950-109FEE414AAB}" srcOrd="10" destOrd="0" parTransId="{5A78A3A4-6FC8-734C-BECA-77AC7E87988A}" sibTransId="{E306A28A-AC67-C543-B9C4-BF4E0047EDE6}"/>
    <dgm:cxn modelId="{362138B9-489F-CD49-B62A-AB5890C51006}" type="presOf" srcId="{271C4423-AB4D-F541-8BB2-CCE1154BB8D8}" destId="{875BB5F2-9D12-BA48-BD60-324CE93C6B2E}" srcOrd="0" destOrd="0" presId="urn:microsoft.com/office/officeart/2005/8/layout/bProcess4"/>
    <dgm:cxn modelId="{BC9E8E0F-8193-6A41-8DC3-2C4E85CEE5B5}" srcId="{14A565C8-2435-5842-995D-7D529E9B0679}" destId="{E9B12862-C377-8C40-BAAB-CD8CC026E8C6}" srcOrd="2" destOrd="0" parTransId="{F5F42657-5F44-2E4F-89A1-CFAFFC258211}" sibTransId="{7CE13B97-005A-DC43-A1AB-EF6FB034DB1B}"/>
    <dgm:cxn modelId="{9A1B71EA-071B-3848-9C7A-E2BB3C35332A}" type="presOf" srcId="{02716EE9-C682-D14C-9D39-563CA81AEE75}" destId="{04A4ED42-B4E6-704F-B37C-67C33C97B537}" srcOrd="0" destOrd="0" presId="urn:microsoft.com/office/officeart/2005/8/layout/bProcess4"/>
    <dgm:cxn modelId="{36F1FF6D-F446-2042-B56E-0FA0DC81933E}" type="presParOf" srcId="{542F8C7B-5BE5-7247-AB7B-45C673F5CF24}" destId="{AEAB4257-4247-3C48-8DD8-DDABF38C7E25}" srcOrd="0" destOrd="0" presId="urn:microsoft.com/office/officeart/2005/8/layout/bProcess4"/>
    <dgm:cxn modelId="{F36695A5-28AB-5E4A-B69C-95046EA8433D}" type="presParOf" srcId="{AEAB4257-4247-3C48-8DD8-DDABF38C7E25}" destId="{DF61C452-880B-4A4B-A9AA-99B193C2CF09}" srcOrd="0" destOrd="0" presId="urn:microsoft.com/office/officeart/2005/8/layout/bProcess4"/>
    <dgm:cxn modelId="{BE0D29EB-6FD9-CD41-AB45-20DD9C44040E}" type="presParOf" srcId="{AEAB4257-4247-3C48-8DD8-DDABF38C7E25}" destId="{64D6D953-3862-5149-BEF6-562863CBD1C4}" srcOrd="1" destOrd="0" presId="urn:microsoft.com/office/officeart/2005/8/layout/bProcess4"/>
    <dgm:cxn modelId="{36100820-ACD3-3F43-A431-F2E49FCC1021}" type="presParOf" srcId="{542F8C7B-5BE5-7247-AB7B-45C673F5CF24}" destId="{DA5A019D-FFB1-DE47-B67B-BE971FF83496}" srcOrd="1" destOrd="0" presId="urn:microsoft.com/office/officeart/2005/8/layout/bProcess4"/>
    <dgm:cxn modelId="{8CD26ACE-2E86-9C43-9F9C-CBD0337BE5AE}" type="presParOf" srcId="{542F8C7B-5BE5-7247-AB7B-45C673F5CF24}" destId="{2907D065-031F-7F45-8717-08F8C13C8E65}" srcOrd="2" destOrd="0" presId="urn:microsoft.com/office/officeart/2005/8/layout/bProcess4"/>
    <dgm:cxn modelId="{8BE294EE-B1B3-6A46-9EEF-76CE8DC70EE1}" type="presParOf" srcId="{2907D065-031F-7F45-8717-08F8C13C8E65}" destId="{29CD9C42-6221-874A-AE8C-102E16AF43A4}" srcOrd="0" destOrd="0" presId="urn:microsoft.com/office/officeart/2005/8/layout/bProcess4"/>
    <dgm:cxn modelId="{FB5F413B-830E-B448-BE52-B0A408C01877}" type="presParOf" srcId="{2907D065-031F-7F45-8717-08F8C13C8E65}" destId="{ECC05A7A-BC26-894E-880D-6E156217B6D3}" srcOrd="1" destOrd="0" presId="urn:microsoft.com/office/officeart/2005/8/layout/bProcess4"/>
    <dgm:cxn modelId="{87729480-8E61-C943-B48A-5F6831F7600C}" type="presParOf" srcId="{542F8C7B-5BE5-7247-AB7B-45C673F5CF24}" destId="{017688A7-E52E-DF46-B5D2-F26D67BD031B}" srcOrd="3" destOrd="0" presId="urn:microsoft.com/office/officeart/2005/8/layout/bProcess4"/>
    <dgm:cxn modelId="{53CBF515-9F01-7A4A-A483-782F01BD048D}" type="presParOf" srcId="{542F8C7B-5BE5-7247-AB7B-45C673F5CF24}" destId="{2D2209B9-C27D-D644-9CFF-BCDC5D321E85}" srcOrd="4" destOrd="0" presId="urn:microsoft.com/office/officeart/2005/8/layout/bProcess4"/>
    <dgm:cxn modelId="{1D2F4971-20EC-4E4A-BB09-4C45022317CF}" type="presParOf" srcId="{2D2209B9-C27D-D644-9CFF-BCDC5D321E85}" destId="{C8E9ED12-C92F-5542-870A-45F997DE8725}" srcOrd="0" destOrd="0" presId="urn:microsoft.com/office/officeart/2005/8/layout/bProcess4"/>
    <dgm:cxn modelId="{AA1DAFC4-0763-A749-B03D-B61157A00CDF}" type="presParOf" srcId="{2D2209B9-C27D-D644-9CFF-BCDC5D321E85}" destId="{BEA4C6BE-47E3-4441-B2A9-15DD4B4B228C}" srcOrd="1" destOrd="0" presId="urn:microsoft.com/office/officeart/2005/8/layout/bProcess4"/>
    <dgm:cxn modelId="{D010ADAE-9415-FB44-B744-B8E804B1A6D4}" type="presParOf" srcId="{542F8C7B-5BE5-7247-AB7B-45C673F5CF24}" destId="{55AEE9D7-E7A5-0847-A7B4-386BAFCE1BA9}" srcOrd="5" destOrd="0" presId="urn:microsoft.com/office/officeart/2005/8/layout/bProcess4"/>
    <dgm:cxn modelId="{5B9F48DA-4AFB-6B43-BA65-DC79CC9D629F}" type="presParOf" srcId="{542F8C7B-5BE5-7247-AB7B-45C673F5CF24}" destId="{CC980821-1531-A644-BBA9-C03BABBC218B}" srcOrd="6" destOrd="0" presId="urn:microsoft.com/office/officeart/2005/8/layout/bProcess4"/>
    <dgm:cxn modelId="{64D79E91-DE81-4047-A514-0C47233144B5}" type="presParOf" srcId="{CC980821-1531-A644-BBA9-C03BABBC218B}" destId="{A720FED5-0D7C-8842-BF10-FBE558DD782C}" srcOrd="0" destOrd="0" presId="urn:microsoft.com/office/officeart/2005/8/layout/bProcess4"/>
    <dgm:cxn modelId="{63FD3624-4D81-1D49-8C65-FF17A4D80A58}" type="presParOf" srcId="{CC980821-1531-A644-BBA9-C03BABBC218B}" destId="{23E702D4-A1AA-3147-850C-CA1274B85A59}" srcOrd="1" destOrd="0" presId="urn:microsoft.com/office/officeart/2005/8/layout/bProcess4"/>
    <dgm:cxn modelId="{57DF982F-9EBB-BB4E-A20A-F02BC233AC3F}" type="presParOf" srcId="{542F8C7B-5BE5-7247-AB7B-45C673F5CF24}" destId="{5577869F-7A40-914A-89A9-B80AF74E2727}" srcOrd="7" destOrd="0" presId="urn:microsoft.com/office/officeart/2005/8/layout/bProcess4"/>
    <dgm:cxn modelId="{E1ED3259-05A2-8E4B-BA6C-7AC87B575E3E}" type="presParOf" srcId="{542F8C7B-5BE5-7247-AB7B-45C673F5CF24}" destId="{A8329C2B-36E9-1545-825E-6EE6092DC631}" srcOrd="8" destOrd="0" presId="urn:microsoft.com/office/officeart/2005/8/layout/bProcess4"/>
    <dgm:cxn modelId="{27316C69-0D00-4845-A124-8D9EB398DA65}" type="presParOf" srcId="{A8329C2B-36E9-1545-825E-6EE6092DC631}" destId="{6E10000D-40B2-E343-A29D-123032BA4C24}" srcOrd="0" destOrd="0" presId="urn:microsoft.com/office/officeart/2005/8/layout/bProcess4"/>
    <dgm:cxn modelId="{16315861-F862-7C4A-AE72-3EF53727A808}" type="presParOf" srcId="{A8329C2B-36E9-1545-825E-6EE6092DC631}" destId="{1758FB73-AC43-FB4D-B983-5BECA5085C9A}" srcOrd="1" destOrd="0" presId="urn:microsoft.com/office/officeart/2005/8/layout/bProcess4"/>
    <dgm:cxn modelId="{082C64A6-4BCF-A742-9164-0F09C85791B0}" type="presParOf" srcId="{542F8C7B-5BE5-7247-AB7B-45C673F5CF24}" destId="{291E215E-CA51-5E4C-8122-29B010C8527D}" srcOrd="9" destOrd="0" presId="urn:microsoft.com/office/officeart/2005/8/layout/bProcess4"/>
    <dgm:cxn modelId="{CB12C258-D6DD-F641-B1EB-A970977C3371}" type="presParOf" srcId="{542F8C7B-5BE5-7247-AB7B-45C673F5CF24}" destId="{70276AAA-B7A4-C24A-ABC1-D587F6BE3CD1}" srcOrd="10" destOrd="0" presId="urn:microsoft.com/office/officeart/2005/8/layout/bProcess4"/>
    <dgm:cxn modelId="{91410E81-41BE-6F48-9506-951FCD9E45F0}" type="presParOf" srcId="{70276AAA-B7A4-C24A-ABC1-D587F6BE3CD1}" destId="{407AAF11-0D75-2C49-A4AD-D9532399CF1C}" srcOrd="0" destOrd="0" presId="urn:microsoft.com/office/officeart/2005/8/layout/bProcess4"/>
    <dgm:cxn modelId="{581AC08A-C566-1F4E-88BB-3C1305141312}" type="presParOf" srcId="{70276AAA-B7A4-C24A-ABC1-D587F6BE3CD1}" destId="{6CB81D48-BA8D-2949-9518-86B8BC002995}" srcOrd="1" destOrd="0" presId="urn:microsoft.com/office/officeart/2005/8/layout/bProcess4"/>
    <dgm:cxn modelId="{BFB46A2B-C858-D644-84FF-0AD151C96F4A}" type="presParOf" srcId="{542F8C7B-5BE5-7247-AB7B-45C673F5CF24}" destId="{04A4ED42-B4E6-704F-B37C-67C33C97B537}" srcOrd="11" destOrd="0" presId="urn:microsoft.com/office/officeart/2005/8/layout/bProcess4"/>
    <dgm:cxn modelId="{44BB42D4-397D-534C-A992-A11C579D2F93}" type="presParOf" srcId="{542F8C7B-5BE5-7247-AB7B-45C673F5CF24}" destId="{0E6934D3-54B9-3643-9A4C-FA3E670571EA}" srcOrd="12" destOrd="0" presId="urn:microsoft.com/office/officeart/2005/8/layout/bProcess4"/>
    <dgm:cxn modelId="{276072D0-4612-FE4F-B9ED-83CE2A637166}" type="presParOf" srcId="{0E6934D3-54B9-3643-9A4C-FA3E670571EA}" destId="{7A860538-4DEB-234B-A7F9-EEBD16348B52}" srcOrd="0" destOrd="0" presId="urn:microsoft.com/office/officeart/2005/8/layout/bProcess4"/>
    <dgm:cxn modelId="{A4D3DCF8-2B41-924B-AEFC-2CF724839209}" type="presParOf" srcId="{0E6934D3-54B9-3643-9A4C-FA3E670571EA}" destId="{09833C68-D14B-7F4F-B5FF-57D0C4DC35E8}" srcOrd="1" destOrd="0" presId="urn:microsoft.com/office/officeart/2005/8/layout/bProcess4"/>
    <dgm:cxn modelId="{8F136B30-0CA3-AA47-848E-CF5B1716D645}" type="presParOf" srcId="{542F8C7B-5BE5-7247-AB7B-45C673F5CF24}" destId="{6DF31FBD-85DA-6447-BA47-5BD1C57349F4}" srcOrd="13" destOrd="0" presId="urn:microsoft.com/office/officeart/2005/8/layout/bProcess4"/>
    <dgm:cxn modelId="{6496E899-EDB4-FD46-B70F-B802D6893ACE}" type="presParOf" srcId="{542F8C7B-5BE5-7247-AB7B-45C673F5CF24}" destId="{0AA5FE17-3BDB-7D43-A7D8-C484C566BA82}" srcOrd="14" destOrd="0" presId="urn:microsoft.com/office/officeart/2005/8/layout/bProcess4"/>
    <dgm:cxn modelId="{7C8EF9AB-1E0B-CC4D-AABD-E15FBA5F202A}" type="presParOf" srcId="{0AA5FE17-3BDB-7D43-A7D8-C484C566BA82}" destId="{F7DBD62A-98A2-4243-AA58-64533A17EF26}" srcOrd="0" destOrd="0" presId="urn:microsoft.com/office/officeart/2005/8/layout/bProcess4"/>
    <dgm:cxn modelId="{3EF61D00-BFA9-9948-95CE-725C2E8A89AE}" type="presParOf" srcId="{0AA5FE17-3BDB-7D43-A7D8-C484C566BA82}" destId="{875BB5F2-9D12-BA48-BD60-324CE93C6B2E}" srcOrd="1" destOrd="0" presId="urn:microsoft.com/office/officeart/2005/8/layout/bProcess4"/>
    <dgm:cxn modelId="{C977821E-3D09-EC49-81A2-2792A7BE6F2F}" type="presParOf" srcId="{542F8C7B-5BE5-7247-AB7B-45C673F5CF24}" destId="{1608F28D-7364-C14D-AB98-9355C79A845B}" srcOrd="15" destOrd="0" presId="urn:microsoft.com/office/officeart/2005/8/layout/bProcess4"/>
    <dgm:cxn modelId="{84DDB31F-7CAA-B244-AFCF-BD7437351FBF}" type="presParOf" srcId="{542F8C7B-5BE5-7247-AB7B-45C673F5CF24}" destId="{8F41CBF4-2CEE-FE4C-99EA-197C9FB07E2D}" srcOrd="16" destOrd="0" presId="urn:microsoft.com/office/officeart/2005/8/layout/bProcess4"/>
    <dgm:cxn modelId="{B8FD992B-BBE1-1441-8350-53ACD65747C3}" type="presParOf" srcId="{8F41CBF4-2CEE-FE4C-99EA-197C9FB07E2D}" destId="{4E1F45CF-2249-F54D-B598-B542FA69A738}" srcOrd="0" destOrd="0" presId="urn:microsoft.com/office/officeart/2005/8/layout/bProcess4"/>
    <dgm:cxn modelId="{FB38293B-5911-A84C-A99D-C3E8D9D63996}" type="presParOf" srcId="{8F41CBF4-2CEE-FE4C-99EA-197C9FB07E2D}" destId="{EB8BB2F5-0E8F-B444-9A99-FE42DEBE8172}" srcOrd="1" destOrd="0" presId="urn:microsoft.com/office/officeart/2005/8/layout/bProcess4"/>
    <dgm:cxn modelId="{0A64B3BF-1A7C-B148-9640-F3FA9353B650}" type="presParOf" srcId="{542F8C7B-5BE5-7247-AB7B-45C673F5CF24}" destId="{83390723-89D7-CB43-BF0E-2D4431AC35FD}" srcOrd="17" destOrd="0" presId="urn:microsoft.com/office/officeart/2005/8/layout/bProcess4"/>
    <dgm:cxn modelId="{64F2DF98-5FF9-414F-B034-9BA2801BD9C0}" type="presParOf" srcId="{542F8C7B-5BE5-7247-AB7B-45C673F5CF24}" destId="{BCF3E3E3-5693-DC44-A462-A3057FBD2D33}" srcOrd="18" destOrd="0" presId="urn:microsoft.com/office/officeart/2005/8/layout/bProcess4"/>
    <dgm:cxn modelId="{05DE0785-1538-F44C-8E32-761282310FCE}" type="presParOf" srcId="{BCF3E3E3-5693-DC44-A462-A3057FBD2D33}" destId="{BEEFA589-4D5C-F542-826C-EA742C1435D4}" srcOrd="0" destOrd="0" presId="urn:microsoft.com/office/officeart/2005/8/layout/bProcess4"/>
    <dgm:cxn modelId="{EB1F4FC7-8129-B44F-AA9A-409769404CE3}" type="presParOf" srcId="{BCF3E3E3-5693-DC44-A462-A3057FBD2D33}" destId="{A1DE4EE8-FF25-0547-AB7A-2E16505217AC}" srcOrd="1" destOrd="0" presId="urn:microsoft.com/office/officeart/2005/8/layout/bProcess4"/>
    <dgm:cxn modelId="{B7761B75-7D76-CA45-BA81-4E8A9430FAF2}" type="presParOf" srcId="{542F8C7B-5BE5-7247-AB7B-45C673F5CF24}" destId="{33540569-763C-9340-BAFF-F864A275D8D9}" srcOrd="19" destOrd="0" presId="urn:microsoft.com/office/officeart/2005/8/layout/bProcess4"/>
    <dgm:cxn modelId="{5203A033-2189-4044-BF23-E7F9D29BC448}" type="presParOf" srcId="{542F8C7B-5BE5-7247-AB7B-45C673F5CF24}" destId="{8AEBD868-8332-9045-9F1A-4A0516D3C412}" srcOrd="20" destOrd="0" presId="urn:microsoft.com/office/officeart/2005/8/layout/bProcess4"/>
    <dgm:cxn modelId="{47912F88-44D8-484C-B82E-E4A651BF141B}" type="presParOf" srcId="{8AEBD868-8332-9045-9F1A-4A0516D3C412}" destId="{9386353B-8895-1948-98B9-3E403B6E5C8E}" srcOrd="0" destOrd="0" presId="urn:microsoft.com/office/officeart/2005/8/layout/bProcess4"/>
    <dgm:cxn modelId="{816FF7C8-618B-C94F-A909-84564B6A1D8E}" type="presParOf" srcId="{8AEBD868-8332-9045-9F1A-4A0516D3C412}" destId="{2663F537-6572-AD40-A046-5C590422D2FD}" srcOrd="1" destOrd="0" presId="urn:microsoft.com/office/officeart/2005/8/layout/bProcess4"/>
    <dgm:cxn modelId="{E5EE812E-4C37-DD41-A340-D316501CE7A2}" type="presParOf" srcId="{542F8C7B-5BE5-7247-AB7B-45C673F5CF24}" destId="{EA22047E-B92A-0948-B98A-41C555CECC01}" srcOrd="21" destOrd="0" presId="urn:microsoft.com/office/officeart/2005/8/layout/bProcess4"/>
    <dgm:cxn modelId="{925E4084-4D77-4A4E-A271-32781831F58F}" type="presParOf" srcId="{542F8C7B-5BE5-7247-AB7B-45C673F5CF24}" destId="{B2A92B08-FBCF-5441-9D81-A951CC75A290}" srcOrd="22" destOrd="0" presId="urn:microsoft.com/office/officeart/2005/8/layout/bProcess4"/>
    <dgm:cxn modelId="{2216D626-41E5-974C-B9D4-B6024A06511D}" type="presParOf" srcId="{B2A92B08-FBCF-5441-9D81-A951CC75A290}" destId="{AAE511E1-A0B0-674E-AD6B-E70F8182D330}" srcOrd="0" destOrd="0" presId="urn:microsoft.com/office/officeart/2005/8/layout/bProcess4"/>
    <dgm:cxn modelId="{79934B54-A1B0-FB48-B81E-2263D1FD755A}" type="presParOf" srcId="{B2A92B08-FBCF-5441-9D81-A951CC75A290}" destId="{6FF33764-FA42-B543-9A2A-162085C57FD3}" srcOrd="1" destOrd="0" presId="urn:microsoft.com/office/officeart/2005/8/layout/bProcess4"/>
  </dgm:cxnLst>
  <dgm:bg/>
  <dgm:whole>
    <a:ln w="76200" cmpd="sn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D7E2A-FFC6-1B40-B176-A334A7D0C4E8}">
      <dsp:nvSpPr>
        <dsp:cNvPr id="0" name=""/>
        <dsp:cNvSpPr/>
      </dsp:nvSpPr>
      <dsp:spPr>
        <a:xfrm>
          <a:off x="2592271" y="1656173"/>
          <a:ext cx="1259673" cy="13016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Cohort</a:t>
          </a:r>
        </a:p>
        <a:p>
          <a:pPr lvl="0" algn="ctr" defTabSz="711200">
            <a:lnSpc>
              <a:spcPct val="90000"/>
            </a:lnSpc>
            <a:spcBef>
              <a:spcPct val="0"/>
            </a:spcBef>
            <a:spcAft>
              <a:spcPct val="35000"/>
            </a:spcAft>
          </a:pPr>
          <a:r>
            <a:rPr lang="en-US" sz="1600" kern="1200" dirty="0" smtClean="0"/>
            <a:t>ID</a:t>
          </a:r>
        </a:p>
        <a:p>
          <a:pPr lvl="0" algn="ctr" defTabSz="711200">
            <a:lnSpc>
              <a:spcPct val="90000"/>
            </a:lnSpc>
            <a:spcBef>
              <a:spcPct val="0"/>
            </a:spcBef>
            <a:spcAft>
              <a:spcPct val="35000"/>
            </a:spcAft>
          </a:pPr>
          <a:r>
            <a:rPr lang="en-US" sz="1600" kern="1200" dirty="0" smtClean="0"/>
            <a:t>2,731</a:t>
          </a:r>
          <a:endParaRPr lang="en-US" sz="1600" kern="1200" dirty="0"/>
        </a:p>
      </dsp:txBody>
      <dsp:txXfrm>
        <a:off x="2776746" y="1846798"/>
        <a:ext cx="890723" cy="920416"/>
      </dsp:txXfrm>
    </dsp:sp>
    <dsp:sp modelId="{AA0B0BE2-183F-0449-9B58-AEFB531F992A}">
      <dsp:nvSpPr>
        <dsp:cNvPr id="0" name=""/>
        <dsp:cNvSpPr/>
      </dsp:nvSpPr>
      <dsp:spPr>
        <a:xfrm rot="16163251">
          <a:off x="2863130" y="1296136"/>
          <a:ext cx="696594" cy="23598"/>
        </a:xfrm>
        <a:custGeom>
          <a:avLst/>
          <a:gdLst/>
          <a:ahLst/>
          <a:cxnLst/>
          <a:rect l="0" t="0" r="0" b="0"/>
          <a:pathLst>
            <a:path>
              <a:moveTo>
                <a:pt x="0" y="11799"/>
              </a:moveTo>
              <a:lnTo>
                <a:pt x="696594"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94012" y="1290521"/>
        <a:ext cx="34829" cy="34829"/>
      </dsp:txXfrm>
    </dsp:sp>
    <dsp:sp modelId="{63A7FE2E-677E-C646-A59F-45058471FF88}">
      <dsp:nvSpPr>
        <dsp:cNvPr id="0" name=""/>
        <dsp:cNvSpPr/>
      </dsp:nvSpPr>
      <dsp:spPr>
        <a:xfrm>
          <a:off x="2740174" y="34515"/>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DCS</a:t>
          </a:r>
          <a:endParaRPr lang="en-US" sz="1200" kern="1200" dirty="0"/>
        </a:p>
      </dsp:txBody>
      <dsp:txXfrm>
        <a:off x="2875662" y="170003"/>
        <a:ext cx="654193" cy="654193"/>
      </dsp:txXfrm>
    </dsp:sp>
    <dsp:sp modelId="{607D57A8-AF19-4141-ABF8-1FE35E19726B}">
      <dsp:nvSpPr>
        <dsp:cNvPr id="0" name=""/>
        <dsp:cNvSpPr/>
      </dsp:nvSpPr>
      <dsp:spPr>
        <a:xfrm rot="18536019">
          <a:off x="3480870" y="1492316"/>
          <a:ext cx="779735" cy="23598"/>
        </a:xfrm>
        <a:custGeom>
          <a:avLst/>
          <a:gdLst/>
          <a:ahLst/>
          <a:cxnLst/>
          <a:rect l="0" t="0" r="0" b="0"/>
          <a:pathLst>
            <a:path>
              <a:moveTo>
                <a:pt x="0" y="11799"/>
              </a:moveTo>
              <a:lnTo>
                <a:pt x="779735"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851245" y="1484622"/>
        <a:ext cx="38986" cy="38986"/>
      </dsp:txXfrm>
    </dsp:sp>
    <dsp:sp modelId="{65D9A58C-1D4B-1F43-B02C-5660CF48B543}">
      <dsp:nvSpPr>
        <dsp:cNvPr id="0" name=""/>
        <dsp:cNvSpPr/>
      </dsp:nvSpPr>
      <dsp:spPr>
        <a:xfrm>
          <a:off x="3943852" y="378430"/>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Police</a:t>
          </a:r>
          <a:endParaRPr lang="en-US" sz="1200" kern="1200" dirty="0"/>
        </a:p>
      </dsp:txBody>
      <dsp:txXfrm>
        <a:off x="4079340" y="513918"/>
        <a:ext cx="654193" cy="654193"/>
      </dsp:txXfrm>
    </dsp:sp>
    <dsp:sp modelId="{13F0CC46-0AF5-4B44-92CA-E954443C1330}">
      <dsp:nvSpPr>
        <dsp:cNvPr id="0" name=""/>
        <dsp:cNvSpPr/>
      </dsp:nvSpPr>
      <dsp:spPr>
        <a:xfrm rot="20475172">
          <a:off x="3799491" y="1964886"/>
          <a:ext cx="791746" cy="23598"/>
        </a:xfrm>
        <a:custGeom>
          <a:avLst/>
          <a:gdLst/>
          <a:ahLst/>
          <a:cxnLst/>
          <a:rect l="0" t="0" r="0" b="0"/>
          <a:pathLst>
            <a:path>
              <a:moveTo>
                <a:pt x="0" y="11799"/>
              </a:moveTo>
              <a:lnTo>
                <a:pt x="791746"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5571" y="1956891"/>
        <a:ext cx="39587" cy="39587"/>
      </dsp:txXfrm>
    </dsp:sp>
    <dsp:sp modelId="{44FF0355-E61C-5347-9A6E-3EBBD0F5B68C}">
      <dsp:nvSpPr>
        <dsp:cNvPr id="0" name=""/>
        <dsp:cNvSpPr/>
      </dsp:nvSpPr>
      <dsp:spPr>
        <a:xfrm>
          <a:off x="4545694" y="1238199"/>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Court</a:t>
          </a:r>
          <a:endParaRPr lang="en-US" sz="1200" kern="1200" dirty="0"/>
        </a:p>
      </dsp:txBody>
      <dsp:txXfrm>
        <a:off x="4681182" y="1373687"/>
        <a:ext cx="654193" cy="654193"/>
      </dsp:txXfrm>
    </dsp:sp>
    <dsp:sp modelId="{01AED8D7-70AF-734A-B0EB-1636EFB0A307}">
      <dsp:nvSpPr>
        <dsp:cNvPr id="0" name=""/>
        <dsp:cNvSpPr/>
      </dsp:nvSpPr>
      <dsp:spPr>
        <a:xfrm rot="2893312">
          <a:off x="3511924" y="3080462"/>
          <a:ext cx="823486" cy="23598"/>
        </a:xfrm>
        <a:custGeom>
          <a:avLst/>
          <a:gdLst/>
          <a:ahLst/>
          <a:cxnLst/>
          <a:rect l="0" t="0" r="0" b="0"/>
          <a:pathLst>
            <a:path>
              <a:moveTo>
                <a:pt x="0" y="11799"/>
              </a:moveTo>
              <a:lnTo>
                <a:pt x="823486"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03080" y="3071674"/>
        <a:ext cx="41174" cy="41174"/>
      </dsp:txXfrm>
    </dsp:sp>
    <dsp:sp modelId="{6BB78769-A83C-2642-AB20-6F302C6ACB9B}">
      <dsp:nvSpPr>
        <dsp:cNvPr id="0" name=""/>
        <dsp:cNvSpPr/>
      </dsp:nvSpPr>
      <dsp:spPr>
        <a:xfrm>
          <a:off x="4043601" y="3281689"/>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Housing</a:t>
          </a:r>
          <a:endParaRPr lang="en-US" sz="1200" kern="1200" dirty="0"/>
        </a:p>
      </dsp:txBody>
      <dsp:txXfrm>
        <a:off x="4179089" y="3417177"/>
        <a:ext cx="654193" cy="654193"/>
      </dsp:txXfrm>
    </dsp:sp>
    <dsp:sp modelId="{5246835E-619D-134B-A1C4-A6EEEA5D4C9B}">
      <dsp:nvSpPr>
        <dsp:cNvPr id="0" name=""/>
        <dsp:cNvSpPr/>
      </dsp:nvSpPr>
      <dsp:spPr>
        <a:xfrm rot="4916165">
          <a:off x="3018462" y="3278781"/>
          <a:ext cx="685993" cy="23598"/>
        </a:xfrm>
        <a:custGeom>
          <a:avLst/>
          <a:gdLst/>
          <a:ahLst/>
          <a:cxnLst/>
          <a:rect l="0" t="0" r="0" b="0"/>
          <a:pathLst>
            <a:path>
              <a:moveTo>
                <a:pt x="0" y="11799"/>
              </a:moveTo>
              <a:lnTo>
                <a:pt x="685993"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44309" y="3273431"/>
        <a:ext cx="34299" cy="34299"/>
      </dsp:txXfrm>
    </dsp:sp>
    <dsp:sp modelId="{F3237E14-FECE-DA4A-9FC4-0C42AD21674A}">
      <dsp:nvSpPr>
        <dsp:cNvPr id="0" name=""/>
        <dsp:cNvSpPr/>
      </dsp:nvSpPr>
      <dsp:spPr>
        <a:xfrm>
          <a:off x="3011879" y="3625612"/>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Justice Health</a:t>
          </a:r>
          <a:endParaRPr lang="en-US" sz="1200" kern="1200" dirty="0"/>
        </a:p>
      </dsp:txBody>
      <dsp:txXfrm>
        <a:off x="3147367" y="3761100"/>
        <a:ext cx="654193" cy="654193"/>
      </dsp:txXfrm>
    </dsp:sp>
    <dsp:sp modelId="{1B2C863F-9993-DD45-A6D5-E2E65E4F4C2F}">
      <dsp:nvSpPr>
        <dsp:cNvPr id="0" name=""/>
        <dsp:cNvSpPr/>
      </dsp:nvSpPr>
      <dsp:spPr>
        <a:xfrm rot="9039499">
          <a:off x="1935972" y="2798083"/>
          <a:ext cx="783096" cy="23598"/>
        </a:xfrm>
        <a:custGeom>
          <a:avLst/>
          <a:gdLst/>
          <a:ahLst/>
          <a:cxnLst/>
          <a:rect l="0" t="0" r="0" b="0"/>
          <a:pathLst>
            <a:path>
              <a:moveTo>
                <a:pt x="0" y="11799"/>
              </a:moveTo>
              <a:lnTo>
                <a:pt x="783096"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307943" y="2790304"/>
        <a:ext cx="39154" cy="39154"/>
      </dsp:txXfrm>
    </dsp:sp>
    <dsp:sp modelId="{A8B67413-167F-1645-B7E4-D3E60AA0234C}">
      <dsp:nvSpPr>
        <dsp:cNvPr id="0" name=""/>
        <dsp:cNvSpPr/>
      </dsp:nvSpPr>
      <dsp:spPr>
        <a:xfrm>
          <a:off x="1120377" y="2765837"/>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Child Services</a:t>
          </a:r>
          <a:endParaRPr lang="en-US" sz="1200" kern="1200" dirty="0"/>
        </a:p>
      </dsp:txBody>
      <dsp:txXfrm>
        <a:off x="1255865" y="2901325"/>
        <a:ext cx="654193" cy="654193"/>
      </dsp:txXfrm>
    </dsp:sp>
    <dsp:sp modelId="{3823EFBA-E419-D247-9E1D-8D6F24A49B09}">
      <dsp:nvSpPr>
        <dsp:cNvPr id="0" name=""/>
        <dsp:cNvSpPr/>
      </dsp:nvSpPr>
      <dsp:spPr>
        <a:xfrm rot="803957">
          <a:off x="3825738" y="2527462"/>
          <a:ext cx="742651" cy="23598"/>
        </a:xfrm>
        <a:custGeom>
          <a:avLst/>
          <a:gdLst/>
          <a:ahLst/>
          <a:cxnLst/>
          <a:rect l="0" t="0" r="0" b="0"/>
          <a:pathLst>
            <a:path>
              <a:moveTo>
                <a:pt x="0" y="11799"/>
              </a:moveTo>
              <a:lnTo>
                <a:pt x="742651"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78498" y="2520695"/>
        <a:ext cx="37132" cy="37132"/>
      </dsp:txXfrm>
    </dsp:sp>
    <dsp:sp modelId="{0229DD30-38B1-5343-A4B2-49513696C2B7}">
      <dsp:nvSpPr>
        <dsp:cNvPr id="0" name=""/>
        <dsp:cNvSpPr/>
      </dsp:nvSpPr>
      <dsp:spPr>
        <a:xfrm>
          <a:off x="4545690" y="2269923"/>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Health</a:t>
          </a:r>
          <a:endParaRPr lang="en-US" sz="1200" kern="1200" dirty="0"/>
        </a:p>
      </dsp:txBody>
      <dsp:txXfrm>
        <a:off x="4681178" y="2405411"/>
        <a:ext cx="654193" cy="654193"/>
      </dsp:txXfrm>
    </dsp:sp>
    <dsp:sp modelId="{CDF38FD6-4CCB-9444-93A2-605CD3DAD75D}">
      <dsp:nvSpPr>
        <dsp:cNvPr id="0" name=""/>
        <dsp:cNvSpPr/>
      </dsp:nvSpPr>
      <dsp:spPr>
        <a:xfrm rot="7022565">
          <a:off x="2350471" y="3224634"/>
          <a:ext cx="794391" cy="23598"/>
        </a:xfrm>
        <a:custGeom>
          <a:avLst/>
          <a:gdLst/>
          <a:ahLst/>
          <a:cxnLst/>
          <a:rect l="0" t="0" r="0" b="0"/>
          <a:pathLst>
            <a:path>
              <a:moveTo>
                <a:pt x="0" y="11799"/>
              </a:moveTo>
              <a:lnTo>
                <a:pt x="794391"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27807" y="3216573"/>
        <a:ext cx="39719" cy="39719"/>
      </dsp:txXfrm>
    </dsp:sp>
    <dsp:sp modelId="{3E7A3CAC-342D-5943-9219-569100F034F1}">
      <dsp:nvSpPr>
        <dsp:cNvPr id="0" name=""/>
        <dsp:cNvSpPr/>
      </dsp:nvSpPr>
      <dsp:spPr>
        <a:xfrm>
          <a:off x="1894179" y="3539627"/>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Disability</a:t>
          </a:r>
          <a:endParaRPr lang="en-US" sz="1200" kern="1200" dirty="0"/>
        </a:p>
      </dsp:txBody>
      <dsp:txXfrm>
        <a:off x="2029667" y="3675115"/>
        <a:ext cx="654193" cy="654193"/>
      </dsp:txXfrm>
    </dsp:sp>
    <dsp:sp modelId="{5516FA84-D906-F846-A21A-370933441D3C}">
      <dsp:nvSpPr>
        <dsp:cNvPr id="0" name=""/>
        <dsp:cNvSpPr/>
      </dsp:nvSpPr>
      <dsp:spPr>
        <a:xfrm rot="11489589">
          <a:off x="1856750" y="2094342"/>
          <a:ext cx="754939" cy="23598"/>
        </a:xfrm>
        <a:custGeom>
          <a:avLst/>
          <a:gdLst/>
          <a:ahLst/>
          <a:cxnLst/>
          <a:rect l="0" t="0" r="0" b="0"/>
          <a:pathLst>
            <a:path>
              <a:moveTo>
                <a:pt x="0" y="11799"/>
              </a:moveTo>
              <a:lnTo>
                <a:pt x="754939"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215346" y="2087268"/>
        <a:ext cx="37746" cy="37746"/>
      </dsp:txXfrm>
    </dsp:sp>
    <dsp:sp modelId="{0A4EF1E8-20E7-0B48-9E93-7723A5E79D76}">
      <dsp:nvSpPr>
        <dsp:cNvPr id="0" name=""/>
        <dsp:cNvSpPr/>
      </dsp:nvSpPr>
      <dsp:spPr>
        <a:xfrm>
          <a:off x="948425" y="1476176"/>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Legal Aid</a:t>
          </a:r>
          <a:endParaRPr lang="en-US" sz="1200" kern="1200" dirty="0"/>
        </a:p>
      </dsp:txBody>
      <dsp:txXfrm>
        <a:off x="1083913" y="1611664"/>
        <a:ext cx="654193" cy="654193"/>
      </dsp:txXfrm>
    </dsp:sp>
    <dsp:sp modelId="{183287BA-CE3A-7E44-892E-AAEA7E6A9AA9}">
      <dsp:nvSpPr>
        <dsp:cNvPr id="0" name=""/>
        <dsp:cNvSpPr/>
      </dsp:nvSpPr>
      <dsp:spPr>
        <a:xfrm rot="13633528">
          <a:off x="2112077" y="1529784"/>
          <a:ext cx="803745" cy="23598"/>
        </a:xfrm>
        <a:custGeom>
          <a:avLst/>
          <a:gdLst/>
          <a:ahLst/>
          <a:cxnLst/>
          <a:rect l="0" t="0" r="0" b="0"/>
          <a:pathLst>
            <a:path>
              <a:moveTo>
                <a:pt x="0" y="11799"/>
              </a:moveTo>
              <a:lnTo>
                <a:pt x="803745" y="11799"/>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493856" y="1521490"/>
        <a:ext cx="40187" cy="40187"/>
      </dsp:txXfrm>
    </dsp:sp>
    <dsp:sp modelId="{104967FC-7935-5448-8AB7-AB391DC5962A}">
      <dsp:nvSpPr>
        <dsp:cNvPr id="0" name=""/>
        <dsp:cNvSpPr/>
      </dsp:nvSpPr>
      <dsp:spPr>
        <a:xfrm>
          <a:off x="1464299" y="444460"/>
          <a:ext cx="925169" cy="92516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Juvenile Justice</a:t>
          </a:r>
          <a:endParaRPr lang="en-US" sz="1200" kern="1200" dirty="0"/>
        </a:p>
      </dsp:txBody>
      <dsp:txXfrm>
        <a:off x="1599787" y="579948"/>
        <a:ext cx="654193" cy="654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5A019D-FFB1-DE47-B67B-BE971FF83496}">
      <dsp:nvSpPr>
        <dsp:cNvPr id="0" name=""/>
        <dsp:cNvSpPr/>
      </dsp:nvSpPr>
      <dsp:spPr>
        <a:xfrm rot="5339825">
          <a:off x="-161853" y="1531027"/>
          <a:ext cx="2680495"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4D6D953-3862-5149-BEF6-562863CBD1C4}">
      <dsp:nvSpPr>
        <dsp:cNvPr id="0" name=""/>
        <dsp:cNvSpPr/>
      </dsp:nvSpPr>
      <dsp:spPr>
        <a:xfrm>
          <a:off x="787297" y="1199"/>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Poverty/disadvantage</a:t>
          </a:r>
          <a:endParaRPr lang="en-US" sz="1800" kern="1200" dirty="0"/>
        </a:p>
      </dsp:txBody>
      <dsp:txXfrm>
        <a:off x="819251" y="33153"/>
        <a:ext cx="1754399" cy="1027076"/>
      </dsp:txXfrm>
    </dsp:sp>
    <dsp:sp modelId="{017688A7-E52E-DF46-B5D2-F26D67BD031B}">
      <dsp:nvSpPr>
        <dsp:cNvPr id="0" name=""/>
        <dsp:cNvSpPr/>
      </dsp:nvSpPr>
      <dsp:spPr>
        <a:xfrm rot="15984052">
          <a:off x="560912" y="2261465"/>
          <a:ext cx="1213647"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C05A7A-BC26-894E-880D-6E156217B6D3}">
      <dsp:nvSpPr>
        <dsp:cNvPr id="0" name=""/>
        <dsp:cNvSpPr/>
      </dsp:nvSpPr>
      <dsp:spPr>
        <a:xfrm>
          <a:off x="838191" y="2685261"/>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Poor School Education</a:t>
          </a:r>
          <a:endParaRPr lang="en-US" sz="1800" kern="1200" dirty="0"/>
        </a:p>
      </dsp:txBody>
      <dsp:txXfrm>
        <a:off x="870145" y="2717215"/>
        <a:ext cx="1754399" cy="1027076"/>
      </dsp:txXfrm>
    </dsp:sp>
    <dsp:sp modelId="{55AEE9D7-E7A5-0847-A7B4-386BAFCE1BA9}">
      <dsp:nvSpPr>
        <dsp:cNvPr id="0" name=""/>
        <dsp:cNvSpPr/>
      </dsp:nvSpPr>
      <dsp:spPr>
        <a:xfrm rot="16294596" flipH="1">
          <a:off x="1013182" y="3833691"/>
          <a:ext cx="338462" cy="177551"/>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A4C6BE-47E3-4441-B2A9-15DD4B4B228C}">
      <dsp:nvSpPr>
        <dsp:cNvPr id="0" name=""/>
        <dsp:cNvSpPr/>
      </dsp:nvSpPr>
      <dsp:spPr>
        <a:xfrm>
          <a:off x="762004" y="1466053"/>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Lack Disability services</a:t>
          </a:r>
          <a:endParaRPr lang="en-US" sz="1800" kern="1200" dirty="0"/>
        </a:p>
      </dsp:txBody>
      <dsp:txXfrm>
        <a:off x="793958" y="1498007"/>
        <a:ext cx="1754399" cy="1027076"/>
      </dsp:txXfrm>
    </dsp:sp>
    <dsp:sp modelId="{5577869F-7A40-914A-89A9-B80AF74E2727}">
      <dsp:nvSpPr>
        <dsp:cNvPr id="0" name=""/>
        <dsp:cNvSpPr/>
      </dsp:nvSpPr>
      <dsp:spPr>
        <a:xfrm rot="21598252">
          <a:off x="1209806" y="4278799"/>
          <a:ext cx="2359500"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E702D4-A1AA-3147-850C-CA1274B85A59}">
      <dsp:nvSpPr>
        <dsp:cNvPr id="0" name=""/>
        <dsp:cNvSpPr/>
      </dsp:nvSpPr>
      <dsp:spPr>
        <a:xfrm>
          <a:off x="838191" y="4093591"/>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Poor physical &amp; Mental Health</a:t>
          </a:r>
          <a:endParaRPr lang="en-US" sz="1800" kern="1200" dirty="0"/>
        </a:p>
      </dsp:txBody>
      <dsp:txXfrm>
        <a:off x="870145" y="4125545"/>
        <a:ext cx="1754399" cy="1027076"/>
      </dsp:txXfrm>
    </dsp:sp>
    <dsp:sp modelId="{291E215E-CA51-5E4C-8122-29B010C8527D}">
      <dsp:nvSpPr>
        <dsp:cNvPr id="0" name=""/>
        <dsp:cNvSpPr/>
      </dsp:nvSpPr>
      <dsp:spPr>
        <a:xfrm rot="16200000">
          <a:off x="2895396" y="3596334"/>
          <a:ext cx="1355776"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758FB73-AC43-FB4D-B983-5BECA5085C9A}">
      <dsp:nvSpPr>
        <dsp:cNvPr id="0" name=""/>
        <dsp:cNvSpPr/>
      </dsp:nvSpPr>
      <dsp:spPr>
        <a:xfrm>
          <a:off x="3205646" y="4092391"/>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Legal Aid</a:t>
          </a:r>
          <a:endParaRPr lang="en-US" sz="1800" kern="1200" dirty="0"/>
        </a:p>
      </dsp:txBody>
      <dsp:txXfrm>
        <a:off x="3237600" y="4124345"/>
        <a:ext cx="1754399" cy="1027076"/>
      </dsp:txXfrm>
    </dsp:sp>
    <dsp:sp modelId="{04A4ED42-B4E6-704F-B37C-67C33C97B537}">
      <dsp:nvSpPr>
        <dsp:cNvPr id="0" name=""/>
        <dsp:cNvSpPr/>
      </dsp:nvSpPr>
      <dsp:spPr>
        <a:xfrm rot="16200000">
          <a:off x="2895396" y="2232603"/>
          <a:ext cx="1355776"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CB81D48-BA8D-2949-9518-86B8BC002995}">
      <dsp:nvSpPr>
        <dsp:cNvPr id="0" name=""/>
        <dsp:cNvSpPr/>
      </dsp:nvSpPr>
      <dsp:spPr>
        <a:xfrm>
          <a:off x="3205646" y="2728661"/>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Police</a:t>
          </a:r>
          <a:endParaRPr lang="en-US" sz="1800" kern="1200" dirty="0"/>
        </a:p>
      </dsp:txBody>
      <dsp:txXfrm>
        <a:off x="3237600" y="2760615"/>
        <a:ext cx="1754399" cy="1027076"/>
      </dsp:txXfrm>
    </dsp:sp>
    <dsp:sp modelId="{6DF31FBD-85DA-6447-BA47-5BD1C57349F4}">
      <dsp:nvSpPr>
        <dsp:cNvPr id="0" name=""/>
        <dsp:cNvSpPr/>
      </dsp:nvSpPr>
      <dsp:spPr>
        <a:xfrm rot="16200000">
          <a:off x="2895396" y="868872"/>
          <a:ext cx="1355776"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833C68-D14B-7F4F-B5FF-57D0C4DC35E8}">
      <dsp:nvSpPr>
        <dsp:cNvPr id="0" name=""/>
        <dsp:cNvSpPr/>
      </dsp:nvSpPr>
      <dsp:spPr>
        <a:xfrm>
          <a:off x="3205646" y="1364930"/>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Housing/homelessness</a:t>
          </a:r>
          <a:endParaRPr lang="en-US" sz="1800" kern="1200" dirty="0"/>
        </a:p>
      </dsp:txBody>
      <dsp:txXfrm>
        <a:off x="3237600" y="1396884"/>
        <a:ext cx="1754399" cy="1027076"/>
      </dsp:txXfrm>
    </dsp:sp>
    <dsp:sp modelId="{1608F28D-7364-C14D-AB98-9355C79A845B}">
      <dsp:nvSpPr>
        <dsp:cNvPr id="0" name=""/>
        <dsp:cNvSpPr/>
      </dsp:nvSpPr>
      <dsp:spPr>
        <a:xfrm>
          <a:off x="3577261" y="187007"/>
          <a:ext cx="2410395"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75BB5F2-9D12-BA48-BD60-324CE93C6B2E}">
      <dsp:nvSpPr>
        <dsp:cNvPr id="0" name=""/>
        <dsp:cNvSpPr/>
      </dsp:nvSpPr>
      <dsp:spPr>
        <a:xfrm>
          <a:off x="3205646" y="1199"/>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Courts</a:t>
          </a:r>
          <a:endParaRPr lang="en-US" sz="1800" kern="1200" dirty="0"/>
        </a:p>
      </dsp:txBody>
      <dsp:txXfrm>
        <a:off x="3237600" y="33153"/>
        <a:ext cx="1754399" cy="1027076"/>
      </dsp:txXfrm>
    </dsp:sp>
    <dsp:sp modelId="{83390723-89D7-CB43-BF0E-2D4431AC35FD}">
      <dsp:nvSpPr>
        <dsp:cNvPr id="0" name=""/>
        <dsp:cNvSpPr/>
      </dsp:nvSpPr>
      <dsp:spPr>
        <a:xfrm rot="5400000">
          <a:off x="5313745" y="868872"/>
          <a:ext cx="1355776"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8BB2F5-0E8F-B444-9A99-FE42DEBE8172}">
      <dsp:nvSpPr>
        <dsp:cNvPr id="0" name=""/>
        <dsp:cNvSpPr/>
      </dsp:nvSpPr>
      <dsp:spPr>
        <a:xfrm>
          <a:off x="5623995" y="1199"/>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Prison</a:t>
          </a:r>
          <a:endParaRPr lang="en-US" sz="1800" kern="1200" dirty="0"/>
        </a:p>
      </dsp:txBody>
      <dsp:txXfrm>
        <a:off x="5655949" y="33153"/>
        <a:ext cx="1754399" cy="1027076"/>
      </dsp:txXfrm>
    </dsp:sp>
    <dsp:sp modelId="{33540569-763C-9340-BAFF-F864A275D8D9}">
      <dsp:nvSpPr>
        <dsp:cNvPr id="0" name=""/>
        <dsp:cNvSpPr/>
      </dsp:nvSpPr>
      <dsp:spPr>
        <a:xfrm rot="5400000">
          <a:off x="5313745" y="2232603"/>
          <a:ext cx="1355776"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DE4EE8-FF25-0547-AB7A-2E16505217AC}">
      <dsp:nvSpPr>
        <dsp:cNvPr id="0" name=""/>
        <dsp:cNvSpPr/>
      </dsp:nvSpPr>
      <dsp:spPr>
        <a:xfrm>
          <a:off x="5623995" y="1364930"/>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Post-release</a:t>
          </a:r>
          <a:endParaRPr lang="en-US" sz="1800" kern="1200" dirty="0"/>
        </a:p>
      </dsp:txBody>
      <dsp:txXfrm>
        <a:off x="5655949" y="1396884"/>
        <a:ext cx="1754399" cy="1027076"/>
      </dsp:txXfrm>
    </dsp:sp>
    <dsp:sp modelId="{EA22047E-B92A-0948-B98A-41C555CECC01}">
      <dsp:nvSpPr>
        <dsp:cNvPr id="0" name=""/>
        <dsp:cNvSpPr/>
      </dsp:nvSpPr>
      <dsp:spPr>
        <a:xfrm rot="5400000">
          <a:off x="5313745" y="3596334"/>
          <a:ext cx="1355776" cy="163647"/>
        </a:xfrm>
        <a:prstGeom prst="rect">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663F537-6572-AD40-A046-5C590422D2FD}">
      <dsp:nvSpPr>
        <dsp:cNvPr id="0" name=""/>
        <dsp:cNvSpPr/>
      </dsp:nvSpPr>
      <dsp:spPr>
        <a:xfrm>
          <a:off x="5623995" y="2728661"/>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baseline="0" dirty="0" smtClean="0"/>
            <a:t>Breaching </a:t>
          </a:r>
          <a:endParaRPr lang="en-US" sz="1800" kern="1200" baseline="0" dirty="0"/>
        </a:p>
      </dsp:txBody>
      <dsp:txXfrm>
        <a:off x="5655949" y="2760615"/>
        <a:ext cx="1754399" cy="1027076"/>
      </dsp:txXfrm>
    </dsp:sp>
    <dsp:sp modelId="{6FF33764-FA42-B543-9A2A-162085C57FD3}">
      <dsp:nvSpPr>
        <dsp:cNvPr id="0" name=""/>
        <dsp:cNvSpPr/>
      </dsp:nvSpPr>
      <dsp:spPr>
        <a:xfrm>
          <a:off x="5623995" y="4092391"/>
          <a:ext cx="1818307" cy="1090984"/>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err="1" smtClean="0"/>
            <a:t>Reincarceration</a:t>
          </a:r>
          <a:r>
            <a:rPr lang="en-US" sz="1800" kern="1200" dirty="0" smtClean="0"/>
            <a:t> </a:t>
          </a:r>
          <a:endParaRPr lang="en-US" sz="1800" kern="1200" dirty="0"/>
        </a:p>
      </dsp:txBody>
      <dsp:txXfrm>
        <a:off x="5655949" y="4124345"/>
        <a:ext cx="1754399" cy="1027076"/>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1662FB-C935-7F41-9238-7D11AC6C8CAE}" type="datetimeFigureOut">
              <a:rPr lang="en-US" smtClean="0"/>
              <a:pPr/>
              <a:t>21/11/13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87449C-4478-E04E-B5F2-91449A0D951F}" type="slidenum">
              <a:rPr lang="en-US" smtClean="0"/>
              <a:pPr/>
              <a:t>‹#›</a:t>
            </a:fld>
            <a:endParaRPr lang="en-US"/>
          </a:p>
        </p:txBody>
      </p:sp>
    </p:spTree>
    <p:extLst>
      <p:ext uri="{BB962C8B-B14F-4D97-AF65-F5344CB8AC3E}">
        <p14:creationId xmlns:p14="http://schemas.microsoft.com/office/powerpoint/2010/main" val="215592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6FC1CC-967F-44A5-B9A2-3DB8437F456A}" type="datetimeFigureOut">
              <a:rPr lang="en-US"/>
              <a:pPr>
                <a:defRPr/>
              </a:pPr>
              <a:t>21/11/13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ED23D58-D6CF-40C5-BCED-EBCD1C9F0AD0}" type="slidenum">
              <a:rPr lang="en-US"/>
              <a:pPr>
                <a:defRPr/>
              </a:pPr>
              <a:t>‹#›</a:t>
            </a:fld>
            <a:endParaRPr lang="en-US"/>
          </a:p>
        </p:txBody>
      </p:sp>
    </p:spTree>
    <p:extLst>
      <p:ext uri="{BB962C8B-B14F-4D97-AF65-F5344CB8AC3E}">
        <p14:creationId xmlns:p14="http://schemas.microsoft.com/office/powerpoint/2010/main" val="42112242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D23D58-D6CF-40C5-BCED-EBCD1C9F0AD0}" type="slidenum">
              <a:rPr lang="en-US" smtClean="0"/>
              <a:pPr>
                <a:defRPr/>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file:///\\localhost\Volumes\marketing_services\GENERAL\Advertising\Design\Previous%20files\!UNSW\Branding%202010\New\Powerpoint\banner_powerpoint_2.jp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file:///\\localhost\Volumes\marketing_services\GENERAL\Advertising\Design\Previous%20files\!UNSW\Branding%202010\New\Powerpoint\banner_powerpoint_2.jpg"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banner_powerpoint_2.jpg" descr="/Volumes/marketing_services/GENERAL/Advertising/Design/Previous files/!UNSW/Branding 2010/New/Powerpoint/banner_powerpoint_2.jpg"/>
          <p:cNvPicPr>
            <a:picLocks noChangeAspect="1"/>
          </p:cNvPicPr>
          <p:nvPr userDrawn="1"/>
        </p:nvPicPr>
        <p:blipFill>
          <a:blip r:embed="rId2" r:link="rId3" cstate="print"/>
          <a:srcRect/>
          <a:stretch>
            <a:fillRect/>
          </a:stretch>
        </p:blipFill>
        <p:spPr bwMode="auto">
          <a:xfrm>
            <a:off x="0" y="1431925"/>
            <a:ext cx="9156700" cy="2235200"/>
          </a:xfrm>
          <a:prstGeom prst="rect">
            <a:avLst/>
          </a:prstGeom>
          <a:noFill/>
          <a:ln w="9525">
            <a:noFill/>
            <a:miter lim="800000"/>
            <a:headEnd/>
            <a:tailEnd/>
          </a:ln>
        </p:spPr>
      </p:pic>
      <p:sp>
        <p:nvSpPr>
          <p:cNvPr id="9" name="Text Placeholder 8"/>
          <p:cNvSpPr>
            <a:spLocks noGrp="1"/>
          </p:cNvSpPr>
          <p:nvPr>
            <p:ph type="body" sz="quarter" idx="12"/>
          </p:nvPr>
        </p:nvSpPr>
        <p:spPr>
          <a:xfrm>
            <a:off x="2592000" y="3340800"/>
            <a:ext cx="5689600" cy="360362"/>
          </a:xfrm>
          <a:prstGeom prst="rect">
            <a:avLst/>
          </a:prstGeom>
        </p:spPr>
        <p:txBody>
          <a:bodyPr/>
          <a:lstStyle>
            <a:lvl1pPr>
              <a:buNone/>
              <a:defRPr sz="1200" b="1" baseline="0">
                <a:solidFill>
                  <a:schemeClr val="tx1"/>
                </a:solidFill>
                <a:latin typeface="Microsoft Sans Serif" pitchFamily="34" charset="0"/>
                <a:cs typeface="Microsoft Sans Serif" pitchFamily="34" charset="0"/>
              </a:defRPr>
            </a:lvl1pPr>
          </a:lstStyle>
          <a:p>
            <a:pPr lvl="0"/>
            <a:r>
              <a:rPr lang="en-US" dirty="0" smtClean="0"/>
              <a:t>Click to edit Master text styles</a:t>
            </a:r>
          </a:p>
        </p:txBody>
      </p:sp>
      <p:sp>
        <p:nvSpPr>
          <p:cNvPr id="5" name="Text Placeholder 4"/>
          <p:cNvSpPr>
            <a:spLocks noGrp="1"/>
          </p:cNvSpPr>
          <p:nvPr>
            <p:ph type="body" sz="quarter" idx="10"/>
          </p:nvPr>
        </p:nvSpPr>
        <p:spPr>
          <a:xfrm>
            <a:off x="2592000" y="1602000"/>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dirty="0" smtClean="0"/>
              <a:t>Click to edit Master text styles</a:t>
            </a:r>
          </a:p>
        </p:txBody>
      </p:sp>
      <p:sp>
        <p:nvSpPr>
          <p:cNvPr id="7" name="Text Placeholder 6"/>
          <p:cNvSpPr>
            <a:spLocks noGrp="1"/>
          </p:cNvSpPr>
          <p:nvPr>
            <p:ph type="body" sz="quarter" idx="11"/>
          </p:nvPr>
        </p:nvSpPr>
        <p:spPr>
          <a:xfrm>
            <a:off x="2592000" y="2208270"/>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D40128-4B05-1044-9F7A-96E087F330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2"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457200" y="1484784"/>
            <a:ext cx="8229600" cy="4320480"/>
          </a:xfrm>
          <a:prstGeom prst="rect">
            <a:avLst/>
          </a:prstGeom>
        </p:spPr>
        <p:txBody>
          <a:bodyPr/>
          <a:lstStyle>
            <a:lvl1pPr>
              <a:buNone/>
              <a:defRPr sz="1400" baseline="0">
                <a:latin typeface="Microsoft Sans Serif" pitchFamily="34" charset="0"/>
                <a:cs typeface="Microsoft Sans Serif" pitchFamily="34" charset="0"/>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banner_powerpoint_2.jpg" descr="/Volumes/marketing_services/GENERAL/Advertising/Design/Previous files/!UNSW/Branding 2010/New/Powerpoint/banner_powerpoint_2.jpg"/>
          <p:cNvPicPr>
            <a:picLocks noChangeAspect="1"/>
          </p:cNvPicPr>
          <p:nvPr userDrawn="1"/>
        </p:nvPicPr>
        <p:blipFill>
          <a:blip r:embed="rId2" r:link="rId3" cstate="print"/>
          <a:srcRect/>
          <a:stretch>
            <a:fillRect/>
          </a:stretch>
        </p:blipFill>
        <p:spPr bwMode="auto">
          <a:xfrm>
            <a:off x="0" y="3160713"/>
            <a:ext cx="9156700" cy="2235200"/>
          </a:xfrm>
          <a:prstGeom prst="rect">
            <a:avLst/>
          </a:prstGeom>
          <a:noFill/>
          <a:ln w="9525">
            <a:noFill/>
            <a:miter lim="800000"/>
            <a:headEnd/>
            <a:tailEnd/>
          </a:ln>
        </p:spPr>
      </p:pic>
      <p:sp>
        <p:nvSpPr>
          <p:cNvPr id="9" name="Text Placeholder 4"/>
          <p:cNvSpPr>
            <a:spLocks noGrp="1"/>
          </p:cNvSpPr>
          <p:nvPr>
            <p:ph type="body" sz="quarter" idx="10"/>
          </p:nvPr>
        </p:nvSpPr>
        <p:spPr>
          <a:xfrm>
            <a:off x="2592000" y="3330000"/>
            <a:ext cx="5688012" cy="576411"/>
          </a:xfrm>
          <a:prstGeom prst="rect">
            <a:avLst/>
          </a:prstGeom>
        </p:spPr>
        <p:txBody>
          <a:bodyPr/>
          <a:lstStyle>
            <a:lvl1pPr>
              <a:buNone/>
              <a:defRPr baseline="0">
                <a:latin typeface="Microsoft Sans Serif" pitchFamily="34" charset="0"/>
                <a:cs typeface="Microsoft Sans Serif" pitchFamily="34" charset="0"/>
              </a:defRPr>
            </a:lvl1pPr>
          </a:lstStyle>
          <a:p>
            <a:pPr lvl="0"/>
            <a:r>
              <a:rPr lang="en-US" dirty="0" smtClean="0"/>
              <a:t>Click to edit Master text styles</a:t>
            </a:r>
          </a:p>
        </p:txBody>
      </p:sp>
      <p:sp>
        <p:nvSpPr>
          <p:cNvPr id="10" name="Text Placeholder 6"/>
          <p:cNvSpPr>
            <a:spLocks noGrp="1"/>
          </p:cNvSpPr>
          <p:nvPr>
            <p:ph type="body" sz="quarter" idx="11"/>
          </p:nvPr>
        </p:nvSpPr>
        <p:spPr>
          <a:xfrm>
            <a:off x="2592000" y="3936462"/>
            <a:ext cx="5689600" cy="431800"/>
          </a:xfrm>
          <a:prstGeom prst="rect">
            <a:avLst/>
          </a:prstGeom>
        </p:spPr>
        <p:txBody>
          <a:bodyPr/>
          <a:lstStyle>
            <a:lvl1pPr>
              <a:buNone/>
              <a:defRPr sz="2000">
                <a:latin typeface="Microsoft Sans Serif" pitchFamily="34" charset="0"/>
                <a:cs typeface="Microsoft Sans Serif" pitchFamily="34" charset="0"/>
              </a:defRPr>
            </a:lvl1pPr>
          </a:lstStyle>
          <a:p>
            <a:pPr lvl="0"/>
            <a:r>
              <a:rPr lang="en-US" dirty="0" smtClean="0"/>
              <a:t>Click to edit Master text styles</a:t>
            </a:r>
          </a:p>
        </p:txBody>
      </p:sp>
      <p:sp>
        <p:nvSpPr>
          <p:cNvPr id="11" name="Text Placeholder 8"/>
          <p:cNvSpPr>
            <a:spLocks noGrp="1"/>
          </p:cNvSpPr>
          <p:nvPr>
            <p:ph type="body" sz="quarter" idx="12"/>
          </p:nvPr>
        </p:nvSpPr>
        <p:spPr>
          <a:xfrm>
            <a:off x="2592000" y="5076000"/>
            <a:ext cx="5689600" cy="360362"/>
          </a:xfrm>
          <a:prstGeom prst="rect">
            <a:avLst/>
          </a:prstGeom>
        </p:spPr>
        <p:txBody>
          <a:bodyPr/>
          <a:lstStyle>
            <a:lvl1pPr>
              <a:buNone/>
              <a:defRPr sz="1200" b="1" baseline="0">
                <a:solidFill>
                  <a:schemeClr val="tx1"/>
                </a:solidFill>
                <a:latin typeface="Microsoft Sans Serif" pitchFamily="34" charset="0"/>
                <a:cs typeface="Microsoft Sans Serif" pitchFamily="34" charset="0"/>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3" name="Content Placeholder 2"/>
          <p:cNvSpPr>
            <a:spLocks noGrp="1"/>
          </p:cNvSpPr>
          <p:nvPr>
            <p:ph sz="half" idx="1"/>
          </p:nvPr>
        </p:nvSpPr>
        <p:spPr>
          <a:xfrm>
            <a:off x="457200" y="1495325"/>
            <a:ext cx="4038600" cy="4309939"/>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84784"/>
            <a:ext cx="4038600" cy="4320480"/>
          </a:xfrm>
          <a:prstGeom prst="rect">
            <a:avLst/>
          </a:prstGeom>
        </p:spPr>
        <p:txBody>
          <a:bodyPr/>
          <a:lstStyle>
            <a:lvl1pPr>
              <a:defRPr sz="2000">
                <a:latin typeface="Microsoft Sans Serif" pitchFamily="34" charset="0"/>
                <a:cs typeface="Microsoft Sans Serif" pitchFamily="34" charset="0"/>
              </a:defRPr>
            </a:lvl1pPr>
            <a:lvl2pPr>
              <a:defRPr sz="1800">
                <a:latin typeface="Microsoft Sans Serif" pitchFamily="34" charset="0"/>
                <a:cs typeface="Microsoft Sans Serif" pitchFamily="34" charset="0"/>
              </a:defRPr>
            </a:lvl2pPr>
            <a:lvl3pPr>
              <a:defRPr sz="1600">
                <a:latin typeface="Microsoft Sans Serif" pitchFamily="34" charset="0"/>
                <a:cs typeface="Microsoft Sans Serif" pitchFamily="34" charset="0"/>
              </a:defRPr>
            </a:lvl3pPr>
            <a:lvl4pPr>
              <a:defRPr sz="1400">
                <a:latin typeface="Microsoft Sans Serif" pitchFamily="34" charset="0"/>
                <a:cs typeface="Microsoft Sans Serif" pitchFamily="34" charset="0"/>
              </a:defRPr>
            </a:lvl4pPr>
            <a:lvl5pPr>
              <a:defRPr sz="1400">
                <a:latin typeface="Microsoft Sans Serif" pitchFamily="34" charset="0"/>
                <a:cs typeface="Microsoft Sans Serif"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9"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dirty="0" smtClean="0"/>
              <a:t>Click to edit Master title style</a:t>
            </a:r>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4" name="Text Placeholder 2"/>
          <p:cNvSpPr>
            <a:spLocks noGrp="1"/>
          </p:cNvSpPr>
          <p:nvPr>
            <p:ph type="body" idx="1"/>
          </p:nvPr>
        </p:nvSpPr>
        <p:spPr>
          <a:xfrm>
            <a:off x="457200" y="1535113"/>
            <a:ext cx="4040188"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5" name="Content Placeholder 3"/>
          <p:cNvSpPr>
            <a:spLocks noGrp="1"/>
          </p:cNvSpPr>
          <p:nvPr>
            <p:ph sz="half" idx="2"/>
          </p:nvPr>
        </p:nvSpPr>
        <p:spPr>
          <a:xfrm>
            <a:off x="457200" y="2174875"/>
            <a:ext cx="4040188"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6" name="Text Placeholder 4"/>
          <p:cNvSpPr>
            <a:spLocks noGrp="1"/>
          </p:cNvSpPr>
          <p:nvPr>
            <p:ph type="body" sz="quarter" idx="3"/>
          </p:nvPr>
        </p:nvSpPr>
        <p:spPr>
          <a:xfrm>
            <a:off x="4645025" y="1535113"/>
            <a:ext cx="4041775" cy="639762"/>
          </a:xfrm>
          <a:prstGeom prst="rect">
            <a:avLst/>
          </a:prstGeom>
        </p:spPr>
        <p:txBody>
          <a:bodyPr/>
          <a:lstStyle>
            <a:lvl1pPr>
              <a:buNone/>
              <a:defRPr sz="2000">
                <a:latin typeface="Microsoft Sans Serif" pitchFamily="34" charset="0"/>
                <a:cs typeface="Microsoft Sans Serif" pitchFamily="34" charset="0"/>
              </a:defRPr>
            </a:lvl1pPr>
          </a:lstStyle>
          <a:p>
            <a:pPr lvl="0"/>
            <a:r>
              <a:rPr lang="en-US" smtClean="0"/>
              <a:t>Click to edit Master text styles</a:t>
            </a:r>
          </a:p>
        </p:txBody>
      </p:sp>
      <p:sp>
        <p:nvSpPr>
          <p:cNvPr id="7" name="Content Placeholder 5"/>
          <p:cNvSpPr>
            <a:spLocks noGrp="1"/>
          </p:cNvSpPr>
          <p:nvPr>
            <p:ph sz="quarter" idx="4"/>
          </p:nvPr>
        </p:nvSpPr>
        <p:spPr>
          <a:xfrm>
            <a:off x="4645025" y="2174875"/>
            <a:ext cx="4041775" cy="3630389"/>
          </a:xfrm>
          <a:prstGeom prst="rect">
            <a:avLst/>
          </a:prstGeom>
        </p:spPr>
        <p:txBody>
          <a:bodyPr/>
          <a:lstStyle>
            <a:lvl1pPr>
              <a:defRPr sz="1400">
                <a:latin typeface="Microsoft Sans Serif" pitchFamily="34" charset="0"/>
                <a:cs typeface="Microsoft Sans Serif" pitchFamily="34" charset="0"/>
              </a:defRPr>
            </a:lvl1pPr>
          </a:lstStyle>
          <a:p>
            <a:pPr lvl="0"/>
            <a:r>
              <a:rPr lang="en-US" smtClean="0"/>
              <a:t>Click to edit Master text styles</a:t>
            </a:r>
          </a:p>
        </p:txBody>
      </p:sp>
      <p:sp>
        <p:nvSpPr>
          <p:cNvPr id="8" name="Title 1"/>
          <p:cNvSpPr>
            <a:spLocks noGrp="1"/>
          </p:cNvSpPr>
          <p:nvPr>
            <p:ph type="title"/>
          </p:nvPr>
        </p:nvSpPr>
        <p:spPr>
          <a:xfrm>
            <a:off x="457200" y="476672"/>
            <a:ext cx="8229600" cy="792088"/>
          </a:xfrm>
          <a:prstGeom prst="rect">
            <a:avLst/>
          </a:prstGeom>
        </p:spPr>
        <p:txBody>
          <a:bodyPr/>
          <a:lstStyle>
            <a:lvl1pPr algn="l">
              <a:defRPr sz="3000" baseline="0">
                <a:latin typeface="Microsoft Sans Serif" pitchFamily="34" charset="0"/>
                <a:cs typeface="Microsoft Sans Serif" pitchFamily="34" charset="0"/>
              </a:defRPr>
            </a:lvl1pPr>
          </a:lstStyle>
          <a:p>
            <a:r>
              <a:rPr lang="en-US" dirty="0" smtClean="0"/>
              <a:t>Click to edit Master title style</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12" name="Title 11"/>
          <p:cNvSpPr>
            <a:spLocks noGrp="1"/>
          </p:cNvSpPr>
          <p:nvPr>
            <p:ph type="title"/>
          </p:nvPr>
        </p:nvSpPr>
        <p:spPr>
          <a:xfrm>
            <a:off x="457200" y="475200"/>
            <a:ext cx="8229600" cy="793560"/>
          </a:xfrm>
          <a:prstGeom prst="rect">
            <a:avLst/>
          </a:prstGeom>
        </p:spPr>
        <p:txBody>
          <a:bodyPr/>
          <a:lstStyle>
            <a:lvl1pPr algn="l">
              <a:defRPr sz="3000">
                <a:latin typeface="Microsoft Sans Serif" pitchFamily="34" charset="0"/>
                <a:cs typeface="Microsoft Sans Serif"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a:prstGeom prst="rect">
            <a:avLst/>
          </a:prstGeom>
        </p:spPr>
        <p:txBody>
          <a:bodyPr anchor="b"/>
          <a:lstStyle>
            <a:lvl1pPr algn="l">
              <a:defRPr sz="2000" b="0">
                <a:latin typeface="Microsoft Sans Serif" pitchFamily="34" charset="0"/>
                <a:cs typeface="Microsoft Sans Serif" pitchFamily="34" charset="0"/>
              </a:defRPr>
            </a:lvl1pPr>
          </a:lstStyle>
          <a:p>
            <a:r>
              <a:rPr lang="en-US" dirty="0" smtClean="0"/>
              <a:t>Click to edit Master title style</a:t>
            </a:r>
            <a:endParaRPr lang="en-AU" dirty="0"/>
          </a:p>
        </p:txBody>
      </p:sp>
      <p:sp>
        <p:nvSpPr>
          <p:cNvPr id="3" name="Content Placeholder 2"/>
          <p:cNvSpPr>
            <a:spLocks noGrp="1"/>
          </p:cNvSpPr>
          <p:nvPr>
            <p:ph idx="1"/>
          </p:nvPr>
        </p:nvSpPr>
        <p:spPr>
          <a:xfrm>
            <a:off x="3575050" y="273051"/>
            <a:ext cx="5111750" cy="5532214"/>
          </a:xfrm>
          <a:prstGeom prst="rect">
            <a:avLst/>
          </a:prstGeom>
        </p:spPr>
        <p:txBody>
          <a:bodyPr/>
          <a:lstStyle>
            <a:lvl1pPr>
              <a:defRPr sz="3000">
                <a:latin typeface="Microsoft Sans Serif" pitchFamily="34" charset="0"/>
                <a:cs typeface="Microsoft Sans Serif" pitchFamily="34" charset="0"/>
              </a:defRPr>
            </a:lvl1pPr>
            <a:lvl2pPr>
              <a:defRPr sz="2000">
                <a:latin typeface="Microsoft Sans Serif" pitchFamily="34" charset="0"/>
                <a:cs typeface="Microsoft Sans Serif" pitchFamily="34" charset="0"/>
              </a:defRPr>
            </a:lvl2pPr>
            <a:lvl3pPr>
              <a:defRPr sz="1800">
                <a:latin typeface="Microsoft Sans Serif" pitchFamily="34" charset="0"/>
                <a:cs typeface="Microsoft Sans Serif" pitchFamily="34" charset="0"/>
              </a:defRPr>
            </a:lvl3pPr>
            <a:lvl4pPr>
              <a:defRPr sz="1600">
                <a:latin typeface="Microsoft Sans Serif" pitchFamily="34" charset="0"/>
                <a:cs typeface="Microsoft Sans Serif" pitchFamily="34" charset="0"/>
              </a:defRPr>
            </a:lvl4pPr>
            <a:lvl5pPr>
              <a:defRPr sz="1600">
                <a:latin typeface="Microsoft Sans Serif" pitchFamily="34" charset="0"/>
                <a:cs typeface="Microsoft Sans Serif"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1"/>
            <a:ext cx="3008313" cy="4370164"/>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 descr="banner_powerpoint_3.jpg"/>
          <p:cNvPicPr>
            <a:picLocks noChangeAspect="1"/>
          </p:cNvPicPr>
          <p:nvPr userDrawn="1"/>
        </p:nvPicPr>
        <p:blipFill>
          <a:blip r:embed="rId2" cstate="print"/>
          <a:srcRect/>
          <a:stretch>
            <a:fillRect/>
          </a:stretch>
        </p:blipFill>
        <p:spPr bwMode="auto">
          <a:xfrm>
            <a:off x="0" y="6235700"/>
            <a:ext cx="9144000" cy="622300"/>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a:prstGeom prst="rect">
            <a:avLst/>
          </a:prstGeom>
        </p:spPr>
        <p:txBody>
          <a:bodyPr anchor="b"/>
          <a:lstStyle>
            <a:lvl1pPr algn="l">
              <a:defRPr sz="2000" b="0">
                <a:latin typeface="Microsoft Sans Serif" pitchFamily="34" charset="0"/>
                <a:cs typeface="Microsoft Sans Serif" pitchFamily="34" charset="0"/>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000">
                <a:latin typeface="Microsoft Sans Serif" pitchFamily="34" charset="0"/>
                <a:cs typeface="Microsoft Sans Serif"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dirty="0"/>
          </a:p>
        </p:txBody>
      </p:sp>
      <p:sp>
        <p:nvSpPr>
          <p:cNvPr id="4" name="Text Placeholder 3"/>
          <p:cNvSpPr>
            <a:spLocks noGrp="1"/>
          </p:cNvSpPr>
          <p:nvPr>
            <p:ph type="body" sz="half" idx="2"/>
          </p:nvPr>
        </p:nvSpPr>
        <p:spPr>
          <a:xfrm>
            <a:off x="1792288" y="5367338"/>
            <a:ext cx="5486400" cy="437926"/>
          </a:xfrm>
          <a:prstGeom prst="rect">
            <a:avLst/>
          </a:prstGeom>
        </p:spPr>
        <p:txBody>
          <a:bodyPr/>
          <a:lstStyle>
            <a:lvl1pPr marL="0" indent="0">
              <a:buNone/>
              <a:defRPr sz="1400">
                <a:latin typeface="Microsoft Sans Serif" pitchFamily="34" charset="0"/>
                <a:cs typeface="Microsoft Sans Serif"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Sommet" pitchFamily="50" charset="0"/>
        </a:defRPr>
      </a:lvl2pPr>
      <a:lvl3pPr algn="ctr" rtl="0" eaLnBrk="1" fontAlgn="base" hangingPunct="1">
        <a:spcBef>
          <a:spcPct val="0"/>
        </a:spcBef>
        <a:spcAft>
          <a:spcPct val="0"/>
        </a:spcAft>
        <a:defRPr sz="4400">
          <a:solidFill>
            <a:schemeClr val="tx1"/>
          </a:solidFill>
          <a:latin typeface="Sommet" pitchFamily="50" charset="0"/>
        </a:defRPr>
      </a:lvl3pPr>
      <a:lvl4pPr algn="ctr" rtl="0" eaLnBrk="1" fontAlgn="base" hangingPunct="1">
        <a:spcBef>
          <a:spcPct val="0"/>
        </a:spcBef>
        <a:spcAft>
          <a:spcPct val="0"/>
        </a:spcAft>
        <a:defRPr sz="4400">
          <a:solidFill>
            <a:schemeClr val="tx1"/>
          </a:solidFill>
          <a:latin typeface="Sommet" pitchFamily="50" charset="0"/>
        </a:defRPr>
      </a:lvl4pPr>
      <a:lvl5pPr algn="ctr" rtl="0" eaLnBrk="1" fontAlgn="base" hangingPunct="1">
        <a:spcBef>
          <a:spcPct val="0"/>
        </a:spcBef>
        <a:spcAft>
          <a:spcPct val="0"/>
        </a:spcAft>
        <a:defRPr sz="4400">
          <a:solidFill>
            <a:schemeClr val="tx1"/>
          </a:solidFill>
          <a:latin typeface="Sommet" pitchFamily="50" charset="0"/>
        </a:defRPr>
      </a:lvl5pPr>
      <a:lvl6pPr marL="457200" algn="ctr" rtl="0" eaLnBrk="1" fontAlgn="base" hangingPunct="1">
        <a:spcBef>
          <a:spcPct val="0"/>
        </a:spcBef>
        <a:spcAft>
          <a:spcPct val="0"/>
        </a:spcAft>
        <a:defRPr sz="4400">
          <a:solidFill>
            <a:schemeClr val="tx1"/>
          </a:solidFill>
          <a:latin typeface="Sommet" pitchFamily="50" charset="0"/>
        </a:defRPr>
      </a:lvl6pPr>
      <a:lvl7pPr marL="914400" algn="ctr" rtl="0" eaLnBrk="1" fontAlgn="base" hangingPunct="1">
        <a:spcBef>
          <a:spcPct val="0"/>
        </a:spcBef>
        <a:spcAft>
          <a:spcPct val="0"/>
        </a:spcAft>
        <a:defRPr sz="4400">
          <a:solidFill>
            <a:schemeClr val="tx1"/>
          </a:solidFill>
          <a:latin typeface="Sommet" pitchFamily="50" charset="0"/>
        </a:defRPr>
      </a:lvl7pPr>
      <a:lvl8pPr marL="1371600" algn="ctr" rtl="0" eaLnBrk="1" fontAlgn="base" hangingPunct="1">
        <a:spcBef>
          <a:spcPct val="0"/>
        </a:spcBef>
        <a:spcAft>
          <a:spcPct val="0"/>
        </a:spcAft>
        <a:defRPr sz="4400">
          <a:solidFill>
            <a:schemeClr val="tx1"/>
          </a:solidFill>
          <a:latin typeface="Sommet" pitchFamily="50" charset="0"/>
        </a:defRPr>
      </a:lvl8pPr>
      <a:lvl9pPr marL="1828800" algn="ctr" rtl="0" eaLnBrk="1" fontAlgn="base" hangingPunct="1">
        <a:spcBef>
          <a:spcPct val="0"/>
        </a:spcBef>
        <a:spcAft>
          <a:spcPct val="0"/>
        </a:spcAft>
        <a:defRPr sz="4400">
          <a:solidFill>
            <a:schemeClr val="tx1"/>
          </a:solidFill>
          <a:latin typeface="Sommet" pitchFamily="50"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0"/>
          </p:nvPr>
        </p:nvSpPr>
        <p:spPr bwMode="auto">
          <a:xfrm>
            <a:off x="2131808" y="1196752"/>
            <a:ext cx="7012192" cy="2664296"/>
          </a:xfrm>
          <a:noFill/>
          <a:ln>
            <a:miter lim="800000"/>
            <a:headEnd/>
            <a:tailEnd/>
          </a:ln>
        </p:spPr>
        <p:txBody>
          <a:bodyPr vert="horz" wrap="square" lIns="91440" tIns="45720" rIns="91440" bIns="45720" numCol="1" anchor="t" anchorCtr="0" compatLnSpc="1">
            <a:prstTxWarp prst="textNoShape">
              <a:avLst/>
            </a:prstTxWarp>
          </a:bodyPr>
          <a:lstStyle/>
          <a:p>
            <a:r>
              <a:rPr lang="en-AU" sz="4000" b="1" dirty="0" err="1" smtClean="0"/>
              <a:t>Lifecourse</a:t>
            </a:r>
            <a:r>
              <a:rPr lang="en-AU" sz="4000" b="1" dirty="0" smtClean="0"/>
              <a:t> institutional pathways for people experiencing disadvantage and disability</a:t>
            </a:r>
            <a:endParaRPr lang="en-AU" sz="4000" dirty="0"/>
          </a:p>
        </p:txBody>
      </p:sp>
      <p:sp>
        <p:nvSpPr>
          <p:cNvPr id="10244" name="Text Placeholder 3"/>
          <p:cNvSpPr>
            <a:spLocks noGrp="1"/>
          </p:cNvSpPr>
          <p:nvPr>
            <p:ph type="body" sz="quarter" idx="12"/>
          </p:nvPr>
        </p:nvSpPr>
        <p:spPr bwMode="auto">
          <a:xfrm>
            <a:off x="539552" y="4005064"/>
            <a:ext cx="7776864" cy="1944216"/>
          </a:xfrm>
          <a:noFill/>
          <a:ln>
            <a:miter lim="800000"/>
            <a:headEnd/>
            <a:tailEnd/>
          </a:ln>
        </p:spPr>
        <p:txBody>
          <a:bodyPr vert="horz" wrap="square" lIns="91440" tIns="45720" rIns="91440" bIns="45720" numCol="1" anchor="t" anchorCtr="0" compatLnSpc="1">
            <a:prstTxWarp prst="textNoShape">
              <a:avLst/>
            </a:prstTxWarp>
          </a:bodyPr>
          <a:lstStyle/>
          <a:p>
            <a:r>
              <a:rPr lang="en-US" sz="2400" dirty="0" smtClean="0"/>
              <a:t> Presenter : Eileen </a:t>
            </a:r>
            <a:r>
              <a:rPr lang="en-US" sz="2400" dirty="0" err="1" smtClean="0"/>
              <a:t>Baldry</a:t>
            </a:r>
            <a:endParaRPr lang="en-US" sz="2400" dirty="0" smtClean="0"/>
          </a:p>
          <a:p>
            <a:endParaRPr lang="en-US" sz="2400" dirty="0" smtClean="0"/>
          </a:p>
          <a:p>
            <a:r>
              <a:rPr lang="en-US" sz="2200" dirty="0" smtClean="0"/>
              <a:t>Research Team: Eileen </a:t>
            </a:r>
            <a:r>
              <a:rPr lang="en-US" sz="2200" dirty="0" err="1" smtClean="0"/>
              <a:t>Baldry</a:t>
            </a:r>
            <a:r>
              <a:rPr lang="en-US" sz="2200" dirty="0" smtClean="0"/>
              <a:t>, Leanne Dowse, Melissa Clarence, Phillip </a:t>
            </a:r>
            <a:r>
              <a:rPr lang="en-US" sz="2200" dirty="0" err="1" smtClean="0"/>
              <a:t>Snoyman</a:t>
            </a:r>
            <a:r>
              <a:rPr lang="en-US" sz="2200" dirty="0" smtClean="0"/>
              <a:t>, Devon </a:t>
            </a:r>
            <a:r>
              <a:rPr lang="en-US" sz="2200" dirty="0" err="1" smtClean="0"/>
              <a:t>Indig</a:t>
            </a:r>
            <a:r>
              <a:rPr lang="en-US" sz="2200" dirty="0" smtClean="0"/>
              <a:t>, Ruth </a:t>
            </a:r>
            <a:r>
              <a:rPr lang="en-US" sz="2200" dirty="0" err="1" smtClean="0"/>
              <a:t>McCausland</a:t>
            </a:r>
            <a:r>
              <a:rPr lang="en-US" sz="2200" dirty="0" smtClean="0"/>
              <a:t>, Han </a:t>
            </a:r>
            <a:r>
              <a:rPr lang="en-US" sz="2200" dirty="0" err="1" smtClean="0"/>
              <a:t>Xu</a:t>
            </a:r>
            <a:r>
              <a:rPr lang="en-US" sz="2200" dirty="0" smtClean="0"/>
              <a:t>, </a:t>
            </a:r>
            <a:r>
              <a:rPr lang="en-US" sz="2200" dirty="0" err="1" smtClean="0"/>
              <a:t>Peta</a:t>
            </a:r>
            <a:r>
              <a:rPr lang="en-US" sz="2200" dirty="0" smtClean="0"/>
              <a:t> </a:t>
            </a:r>
            <a:r>
              <a:rPr lang="en-US" sz="2200" dirty="0" err="1" smtClean="0"/>
              <a:t>MacGillivray</a:t>
            </a:r>
            <a:r>
              <a:rPr lang="en-US" sz="2200" dirty="0" smtClean="0"/>
              <a:t>, Julian </a:t>
            </a:r>
            <a:r>
              <a:rPr lang="en-US" sz="2200" dirty="0" err="1" smtClean="0"/>
              <a:t>Trofimovs</a:t>
            </a:r>
            <a:endParaRPr lang="en-US" sz="2200" dirty="0" smtClean="0"/>
          </a:p>
        </p:txBody>
      </p:sp>
      <p:sp>
        <p:nvSpPr>
          <p:cNvPr id="2" name="TextBox 1"/>
          <p:cNvSpPr txBox="1"/>
          <p:nvPr/>
        </p:nvSpPr>
        <p:spPr>
          <a:xfrm>
            <a:off x="1495195" y="6478228"/>
            <a:ext cx="2638115"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r>
              <a:rPr lang="en-US" sz="1150" b="1" dirty="0" smtClean="0">
                <a:latin typeface="Sommet bold"/>
              </a:rPr>
              <a:t>SA Exceptional needs unit 21</a:t>
            </a:r>
            <a:r>
              <a:rPr kumimoji="0" lang="en-US" sz="1150" b="1" i="0" u="none" strike="noStrike" kern="1200" cap="none" spc="0" normalizeH="0" noProof="0" dirty="0" smtClean="0">
                <a:ln>
                  <a:noFill/>
                </a:ln>
                <a:solidFill>
                  <a:schemeClr val="tx1"/>
                </a:solidFill>
                <a:effectLst/>
                <a:uLnTx/>
                <a:uFillTx/>
                <a:latin typeface="Sommet bold"/>
                <a:ea typeface="+mn-ea"/>
                <a:cs typeface="+mn-cs"/>
              </a:rPr>
              <a:t>.11.13</a:t>
            </a:r>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920880" cy="5760640"/>
          </a:xfrm>
          <a:prstGeom prst="rect">
            <a:avLst/>
          </a:prstGeom>
          <a:noFill/>
        </p:spPr>
      </p:pic>
    </p:spTree>
    <p:extLst>
      <p:ext uri="{BB962C8B-B14F-4D97-AF65-F5344CB8AC3E}">
        <p14:creationId xmlns:p14="http://schemas.microsoft.com/office/powerpoint/2010/main" val="205825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3192"/>
            <a:ext cx="8229600" cy="793560"/>
          </a:xfrm>
        </p:spPr>
        <p:txBody>
          <a:bodyPr>
            <a:noAutofit/>
          </a:bodyPr>
          <a:lstStyle/>
          <a:p>
            <a:r>
              <a:rPr lang="en-AU" sz="3600" b="1" dirty="0">
                <a:solidFill>
                  <a:schemeClr val="tx2"/>
                </a:solidFill>
                <a:latin typeface="Calibri" pitchFamily="34" charset="0"/>
              </a:rPr>
              <a:t>MHDCD Study: Education</a:t>
            </a:r>
            <a:r>
              <a:rPr lang="en-US" sz="3600" b="1" dirty="0">
                <a:solidFill>
                  <a:schemeClr val="tx2"/>
                </a:solidFill>
                <a:latin typeface="Calibri" pitchFamily="34" charset="0"/>
              </a:rPr>
              <a:t/>
            </a:r>
            <a:br>
              <a:rPr lang="en-US" sz="3600" b="1" dirty="0">
                <a:solidFill>
                  <a:schemeClr val="tx2"/>
                </a:solidFill>
                <a:latin typeface="Calibri" pitchFamily="34" charset="0"/>
              </a:rPr>
            </a:br>
            <a:endParaRPr lang="en-US" sz="3600" dirty="0">
              <a:latin typeface="Calibri" pitchFamily="34" charset="0"/>
            </a:endParaRPr>
          </a:p>
        </p:txBody>
      </p:sp>
      <p:sp>
        <p:nvSpPr>
          <p:cNvPr id="4" name="Rectangle 3"/>
          <p:cNvSpPr/>
          <p:nvPr/>
        </p:nvSpPr>
        <p:spPr>
          <a:xfrm>
            <a:off x="251520" y="1124744"/>
            <a:ext cx="7848872" cy="5262980"/>
          </a:xfrm>
          <a:prstGeom prst="rect">
            <a:avLst/>
          </a:prstGeom>
        </p:spPr>
        <p:txBody>
          <a:bodyPr wrap="square">
            <a:spAutoFit/>
          </a:bodyPr>
          <a:lstStyle/>
          <a:p>
            <a:pPr marL="268288" indent="-268288">
              <a:buClr>
                <a:srgbClr val="FF9900"/>
              </a:buClr>
              <a:buSzPct val="75000"/>
              <a:buFont typeface="Wingdings" pitchFamily="19" charset="2"/>
              <a:buChar char="q"/>
            </a:pPr>
            <a:r>
              <a:rPr lang="en-US" sz="2800" dirty="0" smtClean="0">
                <a:latin typeface="Calibri" pitchFamily="34" charset="0"/>
              </a:rPr>
              <a:t>Diagnosed groups even lower levels than general prisoner pop. </a:t>
            </a:r>
          </a:p>
          <a:p>
            <a:pPr marL="268288" indent="-268288">
              <a:buClr>
                <a:srgbClr val="FF9900"/>
              </a:buClr>
              <a:buSzPct val="75000"/>
              <a:buFont typeface="Wingdings" pitchFamily="19" charset="2"/>
              <a:buChar char="q"/>
            </a:pPr>
            <a:endParaRPr lang="en-US" sz="2800" dirty="0" smtClean="0">
              <a:latin typeface="Calibri" pitchFamily="34" charset="0"/>
            </a:endParaRPr>
          </a:p>
          <a:p>
            <a:pPr marL="268288" indent="-268288">
              <a:buClr>
                <a:srgbClr val="FF9900"/>
              </a:buClr>
              <a:buSzPct val="75000"/>
              <a:buFont typeface="Wingdings" pitchFamily="19" charset="2"/>
              <a:buChar char="q"/>
            </a:pPr>
            <a:r>
              <a:rPr lang="en-US" sz="2800" dirty="0" smtClean="0">
                <a:latin typeface="Calibri" pitchFamily="34" charset="0"/>
              </a:rPr>
              <a:t>Those with complex needs have higher rates of expulsion</a:t>
            </a:r>
          </a:p>
          <a:p>
            <a:pPr marL="268288" indent="-268288">
              <a:buClr>
                <a:srgbClr val="FF9900"/>
              </a:buClr>
              <a:buSzPct val="75000"/>
              <a:buFont typeface="Wingdings" pitchFamily="19" charset="2"/>
              <a:buChar char="q"/>
            </a:pPr>
            <a:endParaRPr lang="en-US" sz="2800" dirty="0" smtClean="0">
              <a:latin typeface="Calibri" pitchFamily="34" charset="0"/>
            </a:endParaRPr>
          </a:p>
          <a:p>
            <a:pPr marL="268288" indent="-268288">
              <a:buClr>
                <a:srgbClr val="FF9900"/>
              </a:buClr>
              <a:buSzPct val="75000"/>
              <a:buFont typeface="Wingdings" pitchFamily="19" charset="2"/>
              <a:buChar char="q"/>
            </a:pPr>
            <a:r>
              <a:rPr lang="en-US" sz="2800" dirty="0" smtClean="0">
                <a:latin typeface="Calibri" pitchFamily="34" charset="0"/>
              </a:rPr>
              <a:t>Those with some form of CD have the worst levels of education.</a:t>
            </a:r>
          </a:p>
          <a:p>
            <a:pPr marL="268288" indent="-268288">
              <a:buClr>
                <a:srgbClr val="FF9900"/>
              </a:buClr>
              <a:buSzPct val="75000"/>
              <a:buFont typeface="Wingdings" pitchFamily="19" charset="2"/>
              <a:buChar char="q"/>
            </a:pPr>
            <a:endParaRPr lang="en-US" sz="2800" dirty="0">
              <a:latin typeface="Calibri" pitchFamily="34" charset="0"/>
            </a:endParaRPr>
          </a:p>
          <a:p>
            <a:pPr marL="268288" indent="-268288">
              <a:buClr>
                <a:srgbClr val="FF9900"/>
              </a:buClr>
              <a:buSzPct val="75000"/>
              <a:buFont typeface="Wingdings" pitchFamily="19" charset="2"/>
              <a:buChar char="q"/>
            </a:pPr>
            <a:r>
              <a:rPr lang="en-US" sz="2800" dirty="0" smtClean="0">
                <a:latin typeface="Calibri" pitchFamily="34" charset="0"/>
              </a:rPr>
              <a:t>Complex groups: over 80% have no formal qualification with majority leaving school without completing Yr10</a:t>
            </a:r>
          </a:p>
        </p:txBody>
      </p:sp>
    </p:spTree>
    <p:extLst>
      <p:ext uri="{BB962C8B-B14F-4D97-AF65-F5344CB8AC3E}">
        <p14:creationId xmlns:p14="http://schemas.microsoft.com/office/powerpoint/2010/main" val="862144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8784976" cy="792088"/>
          </a:xfrm>
        </p:spPr>
        <p:txBody>
          <a:bodyPr/>
          <a:lstStyle/>
          <a:p>
            <a:r>
              <a:rPr lang="en-AU" sz="3200" b="1" dirty="0" smtClean="0"/>
              <a:t>School Expulsion: </a:t>
            </a:r>
            <a:r>
              <a:rPr lang="en-US" sz="3200" b="1" dirty="0" smtClean="0">
                <a:latin typeface="Calibri" pitchFamily="34" charset="0"/>
              </a:rPr>
              <a:t>MHDCD </a:t>
            </a:r>
            <a:r>
              <a:rPr lang="en-US" sz="3200" b="1" dirty="0">
                <a:latin typeface="Calibri" pitchFamily="34" charset="0"/>
              </a:rPr>
              <a:t>cohort </a:t>
            </a:r>
            <a:r>
              <a:rPr lang="en-US" sz="3200" b="1" dirty="0" smtClean="0">
                <a:latin typeface="Calibri" pitchFamily="34" charset="0"/>
              </a:rPr>
              <a:t>compared </a:t>
            </a:r>
            <a:r>
              <a:rPr lang="en-US" sz="3200" b="1" dirty="0">
                <a:latin typeface="Calibri" pitchFamily="34" charset="0"/>
              </a:rPr>
              <a:t>with </a:t>
            </a:r>
            <a:r>
              <a:rPr lang="en-US" sz="3200" b="1" dirty="0" smtClean="0">
                <a:latin typeface="Calibri" pitchFamily="34" charset="0"/>
              </a:rPr>
              <a:t>Inmate </a:t>
            </a:r>
            <a:r>
              <a:rPr lang="en-US" sz="3200" b="1" dirty="0">
                <a:latin typeface="Calibri" pitchFamily="34" charset="0"/>
              </a:rPr>
              <a:t>Health Survey Sample</a:t>
            </a:r>
            <a:br>
              <a:rPr lang="en-US" sz="3200" b="1" dirty="0">
                <a:latin typeface="Calibri" pitchFamily="34" charset="0"/>
              </a:rPr>
            </a:br>
            <a:endParaRPr lang="en-AU" sz="3200" b="1" dirty="0"/>
          </a:p>
        </p:txBody>
      </p:sp>
      <p:sp>
        <p:nvSpPr>
          <p:cNvPr id="6" name="TextBox 5"/>
          <p:cNvSpPr txBox="1"/>
          <p:nvPr/>
        </p:nvSpPr>
        <p:spPr>
          <a:xfrm>
            <a:off x="539552" y="2060848"/>
            <a:ext cx="7056784" cy="3046988"/>
          </a:xfrm>
          <a:prstGeom prst="rect">
            <a:avLst/>
          </a:prstGeom>
          <a:noFill/>
        </p:spPr>
        <p:txBody>
          <a:bodyPr wrap="square" rtlCol="0">
            <a:spAutoFit/>
          </a:bodyPr>
          <a:lstStyle/>
          <a:p>
            <a:r>
              <a:rPr lang="en-US" sz="3200" dirty="0" smtClean="0"/>
              <a:t>Higher proportion of those in the MHDCD cohort both males (44%v 39%) and females (35%v29%) had ever been </a:t>
            </a:r>
            <a:r>
              <a:rPr lang="en-US" sz="3200" b="1" dirty="0" smtClean="0"/>
              <a:t>expelled</a:t>
            </a:r>
            <a:r>
              <a:rPr lang="en-US" sz="3200" dirty="0" smtClean="0"/>
              <a:t> from school. Much larger % reported being suspended.</a:t>
            </a:r>
            <a:endParaRPr lang="en-US" sz="3200" dirty="0"/>
          </a:p>
        </p:txBody>
      </p:sp>
    </p:spTree>
    <p:extLst>
      <p:ext uri="{BB962C8B-B14F-4D97-AF65-F5344CB8AC3E}">
        <p14:creationId xmlns:p14="http://schemas.microsoft.com/office/powerpoint/2010/main" val="14488732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229600" cy="792088"/>
          </a:xfrm>
        </p:spPr>
        <p:txBody>
          <a:bodyPr/>
          <a:lstStyle/>
          <a:p>
            <a:r>
              <a:rPr lang="en-US" sz="3600" b="1" dirty="0" smtClean="0">
                <a:latin typeface="Calibri" pitchFamily="34" charset="0"/>
              </a:rPr>
              <a:t>Out of home care</a:t>
            </a:r>
            <a:endParaRPr lang="en-US" sz="3600" b="1" dirty="0">
              <a:latin typeface="Calibri" pitchFamily="34" charset="0"/>
            </a:endParaRPr>
          </a:p>
        </p:txBody>
      </p:sp>
      <p:sp>
        <p:nvSpPr>
          <p:cNvPr id="3" name="Content Placeholder 2"/>
          <p:cNvSpPr>
            <a:spLocks noGrp="1"/>
          </p:cNvSpPr>
          <p:nvPr>
            <p:ph idx="1"/>
          </p:nvPr>
        </p:nvSpPr>
        <p:spPr>
          <a:xfrm>
            <a:off x="539552" y="836712"/>
            <a:ext cx="8229600" cy="5400600"/>
          </a:xfrm>
        </p:spPr>
        <p:txBody>
          <a:bodyPr/>
          <a:lstStyle/>
          <a:p>
            <a:pPr>
              <a:buFont typeface="Arial"/>
              <a:buChar char="•"/>
            </a:pPr>
            <a:r>
              <a:rPr lang="en-US" sz="2800" dirty="0" smtClean="0">
                <a:latin typeface="Calibri" pitchFamily="34" charset="0"/>
              </a:rPr>
              <a:t>12% of the cohort had been in OHC</a:t>
            </a:r>
          </a:p>
          <a:p>
            <a:pPr>
              <a:buFont typeface="Arial"/>
              <a:buChar char="•"/>
            </a:pPr>
            <a:r>
              <a:rPr lang="en-US" sz="2800" dirty="0" smtClean="0">
                <a:latin typeface="Calibri" pitchFamily="34" charset="0"/>
              </a:rPr>
              <a:t>60% of the OHC group have complex needs </a:t>
            </a:r>
          </a:p>
          <a:p>
            <a:pPr>
              <a:buFont typeface="Arial"/>
              <a:buChar char="•"/>
            </a:pPr>
            <a:r>
              <a:rPr lang="en-US" sz="2800" dirty="0" smtClean="0">
                <a:latin typeface="Calibri" pitchFamily="34" charset="0"/>
              </a:rPr>
              <a:t>80% of this group has cognitive impairment</a:t>
            </a:r>
          </a:p>
          <a:p>
            <a:pPr>
              <a:buFont typeface="Arial"/>
              <a:buChar char="•"/>
            </a:pPr>
            <a:r>
              <a:rPr lang="en-US" sz="2800" dirty="0" smtClean="0">
                <a:latin typeface="Calibri" pitchFamily="34" charset="0"/>
              </a:rPr>
              <a:t>Women in the MHDCD cohort had a higher rate of their own parent having been in OHC than all others</a:t>
            </a:r>
          </a:p>
          <a:p>
            <a:pPr>
              <a:buFont typeface="Arial"/>
              <a:buChar char="•"/>
            </a:pPr>
            <a:endParaRPr lang="en-US" sz="2800" dirty="0" smtClean="0">
              <a:latin typeface="Calibri" pitchFamily="34" charset="0"/>
            </a:endParaRPr>
          </a:p>
          <a:p>
            <a:pPr>
              <a:buFont typeface="Arial"/>
              <a:buChar char="•"/>
            </a:pPr>
            <a:r>
              <a:rPr lang="en-US" sz="2800" dirty="0" smtClean="0">
                <a:latin typeface="Calibri" pitchFamily="34" charset="0"/>
              </a:rPr>
              <a:t>Earlier police contact</a:t>
            </a:r>
          </a:p>
          <a:p>
            <a:pPr>
              <a:buFont typeface="Arial"/>
              <a:buChar char="•"/>
            </a:pPr>
            <a:r>
              <a:rPr lang="en-US" sz="2800" dirty="0" smtClean="0">
                <a:latin typeface="Calibri" pitchFamily="34" charset="0"/>
              </a:rPr>
              <a:t>Twice as many police contacts</a:t>
            </a:r>
          </a:p>
          <a:p>
            <a:pPr>
              <a:buFont typeface="Arial"/>
              <a:buChar char="•"/>
            </a:pPr>
            <a:r>
              <a:rPr lang="en-US" sz="2800" dirty="0" smtClean="0">
                <a:latin typeface="Calibri" pitchFamily="34" charset="0"/>
              </a:rPr>
              <a:t>Twice as many custodial episodes</a:t>
            </a:r>
          </a:p>
          <a:p>
            <a:pPr>
              <a:buFont typeface="Arial"/>
              <a:buChar char="•"/>
            </a:pPr>
            <a:r>
              <a:rPr lang="en-US" sz="2800" dirty="0" smtClean="0">
                <a:latin typeface="Calibri" pitchFamily="34" charset="0"/>
              </a:rPr>
              <a:t>Three times as likely to have been incarcerated as juvenile</a:t>
            </a:r>
            <a:endParaRPr lang="en-US" sz="2800" dirty="0">
              <a:latin typeface="Calibri" pitchFamily="34" charset="0"/>
            </a:endParaRPr>
          </a:p>
        </p:txBody>
      </p:sp>
    </p:spTree>
    <p:extLst>
      <p:ext uri="{BB962C8B-B14F-4D97-AF65-F5344CB8AC3E}">
        <p14:creationId xmlns:p14="http://schemas.microsoft.com/office/powerpoint/2010/main" val="2466738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228600"/>
            <a:ext cx="4953000" cy="990600"/>
          </a:xfrm>
        </p:spPr>
        <p:txBody>
          <a:bodyPr>
            <a:normAutofit fontScale="90000"/>
          </a:bodyPr>
          <a:lstStyle/>
          <a:p>
            <a:pPr algn="r"/>
            <a:r>
              <a:rPr lang="en-AU" sz="3333" b="1" dirty="0" smtClean="0">
                <a:solidFill>
                  <a:schemeClr val="tx2"/>
                </a:solidFill>
              </a:rPr>
              <a:t>Disability service</a:t>
            </a:r>
            <a:r>
              <a:rPr lang="en-US" b="1" dirty="0" smtClean="0">
                <a:solidFill>
                  <a:schemeClr val="tx2"/>
                </a:solidFill>
              </a:rPr>
              <a:t/>
            </a:r>
            <a:br>
              <a:rPr lang="en-US" b="1" dirty="0" smtClean="0">
                <a:solidFill>
                  <a:schemeClr val="tx2"/>
                </a:solidFill>
              </a:rPr>
            </a:br>
            <a:endParaRPr lang="en-US"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14</a:t>
            </a:fld>
            <a:endParaRPr lang="en-US"/>
          </a:p>
        </p:txBody>
      </p:sp>
      <p:sp>
        <p:nvSpPr>
          <p:cNvPr id="4" name="Rectangle 3"/>
          <p:cNvSpPr/>
          <p:nvPr/>
        </p:nvSpPr>
        <p:spPr>
          <a:xfrm>
            <a:off x="0" y="533400"/>
            <a:ext cx="5181600" cy="5262979"/>
          </a:xfrm>
          <a:prstGeom prst="rect">
            <a:avLst/>
          </a:prstGeom>
        </p:spPr>
        <p:txBody>
          <a:bodyPr wrap="square">
            <a:spAutoFit/>
          </a:bodyPr>
          <a:lstStyle/>
          <a:p>
            <a:pPr>
              <a:buClr>
                <a:srgbClr val="FF9900"/>
              </a:buClr>
              <a:buSzPct val="75000"/>
              <a:buFont typeface="Wingdings" pitchFamily="19" charset="2"/>
              <a:buChar char="q"/>
            </a:pPr>
            <a:r>
              <a:rPr lang="en-US" sz="2400" dirty="0" smtClean="0"/>
              <a:t>Of those in the ID range (680)	26% ADHC clients</a:t>
            </a:r>
          </a:p>
          <a:p>
            <a:pPr>
              <a:buClr>
                <a:srgbClr val="FF9900"/>
              </a:buClr>
              <a:buSzPct val="75000"/>
            </a:pPr>
            <a:endParaRPr lang="en-US" sz="2400" dirty="0" smtClean="0"/>
          </a:p>
          <a:p>
            <a:pPr>
              <a:buClr>
                <a:srgbClr val="FF9900"/>
              </a:buClr>
              <a:buSzPct val="75000"/>
              <a:buFont typeface="Wingdings" pitchFamily="19" charset="2"/>
              <a:buChar char="q"/>
            </a:pPr>
            <a:r>
              <a:rPr lang="en-US" sz="2400" dirty="0" smtClean="0"/>
              <a:t>Of those BID range (783) </a:t>
            </a:r>
            <a:r>
              <a:rPr lang="en-US" sz="2400" dirty="0"/>
              <a:t>5</a:t>
            </a:r>
            <a:r>
              <a:rPr lang="en-US" sz="2400" dirty="0" smtClean="0"/>
              <a:t>% ADHC clients.</a:t>
            </a:r>
          </a:p>
          <a:p>
            <a:pPr>
              <a:buClr>
                <a:srgbClr val="FF9900"/>
              </a:buClr>
              <a:buSzPct val="75000"/>
              <a:buFont typeface="Wingdings" pitchFamily="19" charset="2"/>
              <a:buChar char="q"/>
            </a:pPr>
            <a:endParaRPr lang="en-US" sz="2400" dirty="0" smtClean="0"/>
          </a:p>
          <a:p>
            <a:pPr>
              <a:buClr>
                <a:srgbClr val="FF9900"/>
              </a:buClr>
              <a:buSzPct val="75000"/>
              <a:buFont typeface="Wingdings" pitchFamily="19" charset="2"/>
              <a:buChar char="q"/>
            </a:pPr>
            <a:r>
              <a:rPr lang="en-US" sz="2400" b="1" dirty="0" smtClean="0"/>
              <a:t>Very low rate (15%) of CD in cohort with ADHC services</a:t>
            </a:r>
          </a:p>
          <a:p>
            <a:pPr>
              <a:buClr>
                <a:srgbClr val="FF9900"/>
              </a:buClr>
              <a:buSzPct val="75000"/>
            </a:pPr>
            <a:endParaRPr lang="en-US" sz="2400" dirty="0" smtClean="0"/>
          </a:p>
          <a:p>
            <a:pPr>
              <a:buClr>
                <a:srgbClr val="FF9900"/>
              </a:buClr>
              <a:buSzPct val="75000"/>
              <a:buFont typeface="Wingdings" pitchFamily="19" charset="2"/>
              <a:buChar char="q"/>
            </a:pPr>
            <a:r>
              <a:rPr lang="en-US" sz="2400" dirty="0" smtClean="0"/>
              <a:t>Only 10/709 JJ CD group</a:t>
            </a:r>
          </a:p>
          <a:p>
            <a:pPr>
              <a:buClr>
                <a:srgbClr val="FF9900"/>
              </a:buClr>
              <a:buSzPct val="75000"/>
              <a:buFontTx/>
              <a:buNone/>
            </a:pPr>
            <a:r>
              <a:rPr lang="en-US" sz="2400" dirty="0" smtClean="0"/>
              <a:t>were ADHC clients</a:t>
            </a:r>
          </a:p>
          <a:p>
            <a:pPr>
              <a:buClr>
                <a:srgbClr val="FF9900"/>
              </a:buClr>
              <a:buSzPct val="75000"/>
              <a:buFontTx/>
              <a:buNone/>
            </a:pPr>
            <a:endParaRPr lang="en-US" sz="2400" dirty="0" smtClean="0"/>
          </a:p>
          <a:p>
            <a:pPr>
              <a:buClr>
                <a:srgbClr val="FF9900"/>
              </a:buClr>
              <a:buSzPct val="75000"/>
              <a:buFont typeface="Wingdings" pitchFamily="19" charset="2"/>
              <a:buChar char="q"/>
            </a:pPr>
            <a:r>
              <a:rPr lang="en-US" sz="2400" b="1" dirty="0" smtClean="0"/>
              <a:t>79% of ADHC clients imprisoned prior to becoming a client</a:t>
            </a:r>
            <a:endParaRPr lang="en-US" sz="2400" b="1" dirty="0"/>
          </a:p>
        </p:txBody>
      </p:sp>
      <p:graphicFrame>
        <p:nvGraphicFramePr>
          <p:cNvPr id="7" name="Chart 6"/>
          <p:cNvGraphicFramePr/>
          <p:nvPr>
            <p:extLst>
              <p:ext uri="{D42A27DB-BD31-4B8C-83A1-F6EECF244321}">
                <p14:modId xmlns:p14="http://schemas.microsoft.com/office/powerpoint/2010/main" val="1047268383"/>
              </p:ext>
            </p:extLst>
          </p:nvPr>
        </p:nvGraphicFramePr>
        <p:xfrm>
          <a:off x="5334000" y="1828801"/>
          <a:ext cx="3503154"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594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704856" cy="5904656"/>
          </a:xfrm>
          <a:prstGeom prst="rect">
            <a:avLst/>
          </a:prstGeom>
          <a:noFill/>
        </p:spPr>
      </p:pic>
    </p:spTree>
    <p:extLst>
      <p:ext uri="{BB962C8B-B14F-4D97-AF65-F5344CB8AC3E}">
        <p14:creationId xmlns:p14="http://schemas.microsoft.com/office/powerpoint/2010/main" val="164444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sz="4400" b="1" dirty="0" smtClean="0">
                <a:solidFill>
                  <a:schemeClr val="tx2"/>
                </a:solidFill>
              </a:rPr>
              <a:t>Housing Assistance</a:t>
            </a:r>
            <a:r>
              <a:rPr lang="en-US" b="1" dirty="0" smtClean="0">
                <a:solidFill>
                  <a:schemeClr val="tx2"/>
                </a:solidFill>
              </a:rPr>
              <a:t/>
            </a:r>
            <a:br>
              <a:rPr lang="en-US" b="1" dirty="0" smtClean="0">
                <a:solidFill>
                  <a:schemeClr val="tx2"/>
                </a:solidFill>
              </a:rPr>
            </a:br>
            <a:endParaRPr lang="en-US" dirty="0"/>
          </a:p>
        </p:txBody>
      </p:sp>
      <p:sp>
        <p:nvSpPr>
          <p:cNvPr id="3" name="Content Placeholder 2"/>
          <p:cNvSpPr>
            <a:spLocks noGrp="1"/>
          </p:cNvSpPr>
          <p:nvPr>
            <p:ph idx="1"/>
          </p:nvPr>
        </p:nvSpPr>
        <p:spPr/>
        <p:txBody>
          <a:bodyPr>
            <a:normAutofit fontScale="92500"/>
          </a:bodyPr>
          <a:lstStyle/>
          <a:p>
            <a:pPr>
              <a:buClr>
                <a:srgbClr val="FF9900"/>
              </a:buClr>
              <a:buSzPct val="75000"/>
              <a:buFont typeface="Wingdings" pitchFamily="19" charset="2"/>
              <a:buChar char="q"/>
            </a:pPr>
            <a:r>
              <a:rPr lang="en-US" sz="3600" dirty="0" smtClean="0"/>
              <a:t>Significant numbers of the complex groups experienced homelessness and unstable housing as young people and as adults</a:t>
            </a:r>
          </a:p>
          <a:p>
            <a:pPr>
              <a:buClr>
                <a:srgbClr val="FF9900"/>
              </a:buClr>
              <a:buSzPct val="75000"/>
              <a:buFont typeface="Wingdings" pitchFamily="19" charset="2"/>
              <a:buChar char="q"/>
            </a:pPr>
            <a:r>
              <a:rPr lang="en-US" sz="3600" dirty="0" smtClean="0"/>
              <a:t>Significant numbers had parent(s) in public housing</a:t>
            </a:r>
          </a:p>
          <a:p>
            <a:pPr>
              <a:buClr>
                <a:srgbClr val="FF9900"/>
              </a:buClr>
              <a:buSzPct val="75000"/>
              <a:buFont typeface="Wingdings" pitchFamily="19" charset="2"/>
              <a:buChar char="q"/>
            </a:pPr>
            <a:r>
              <a:rPr lang="en-US" sz="3600" dirty="0" smtClean="0"/>
              <a:t>Significant numbers accommodated in refuges and other crisis accommodation.</a:t>
            </a:r>
          </a:p>
          <a:p>
            <a:pPr>
              <a:buNone/>
            </a:pP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16</a:t>
            </a:fld>
            <a:endParaRPr lang="en-US"/>
          </a:p>
        </p:txBody>
      </p:sp>
    </p:spTree>
    <p:extLst>
      <p:ext uri="{BB962C8B-B14F-4D97-AF65-F5344CB8AC3E}">
        <p14:creationId xmlns:p14="http://schemas.microsoft.com/office/powerpoint/2010/main" val="2240212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93560"/>
          </a:xfrm>
        </p:spPr>
        <p:txBody>
          <a:bodyPr/>
          <a:lstStyle/>
          <a:p>
            <a:r>
              <a:rPr lang="en-US" sz="3600" b="1" dirty="0" smtClean="0">
                <a:latin typeface="Calibri" pitchFamily="34" charset="0"/>
              </a:rPr>
              <a:t>Police Contacts</a:t>
            </a:r>
            <a:endParaRPr lang="en-US" sz="3600" b="1" dirty="0">
              <a:latin typeface="Calibri" pitchFamily="34" charset="0"/>
            </a:endParaRPr>
          </a:p>
        </p:txBody>
      </p:sp>
      <p:sp>
        <p:nvSpPr>
          <p:cNvPr id="5" name="TextBox 4"/>
          <p:cNvSpPr txBox="1"/>
          <p:nvPr/>
        </p:nvSpPr>
        <p:spPr>
          <a:xfrm>
            <a:off x="0" y="764704"/>
            <a:ext cx="3384376" cy="5632311"/>
          </a:xfrm>
          <a:prstGeom prst="rect">
            <a:avLst/>
          </a:prstGeom>
        </p:spPr>
        <p:txBody>
          <a:bodyPr wrap="square" rtlCol="0">
            <a:spAutoFit/>
          </a:bodyPr>
          <a:lstStyle/>
          <a:p>
            <a:pPr marL="342900" marR="0" indent="11113" algn="l" defTabSz="914400" rtl="0" eaLnBrk="1" fontAlgn="auto" latinLnBrk="0" hangingPunct="1">
              <a:lnSpc>
                <a:spcPct val="100000"/>
              </a:lnSpc>
              <a:spcBef>
                <a:spcPct val="20000"/>
              </a:spcBef>
              <a:spcAft>
                <a:spcPts val="0"/>
              </a:spcAft>
              <a:buClrTx/>
              <a:buSzTx/>
              <a:buFont typeface="Arial" pitchFamily="34" charset="0"/>
              <a:buNone/>
              <a:tabLst/>
            </a:pPr>
            <a:r>
              <a:rPr kumimoji="0" lang="en-US" sz="3000" i="0" u="none" strike="noStrike" kern="1200" cap="none" spc="0" normalizeH="0" baseline="0" noProof="0" dirty="0" smtClean="0">
                <a:ln>
                  <a:noFill/>
                </a:ln>
                <a:solidFill>
                  <a:schemeClr val="tx1"/>
                </a:solidFill>
                <a:effectLst/>
                <a:uLnTx/>
                <a:uFillTx/>
                <a:latin typeface="Calibri" pitchFamily="34" charset="0"/>
                <a:cs typeface="Microsoft Sans Serif"/>
              </a:rPr>
              <a:t>People with Complex Cognitive Disability had significantly more police contacts over their lives, starting young, and significantly higher rates of police contacts per year</a:t>
            </a: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52736"/>
            <a:ext cx="5400600" cy="5112568"/>
          </a:xfrm>
          <a:prstGeom prst="rect">
            <a:avLst/>
          </a:prstGeom>
          <a:noFill/>
        </p:spPr>
      </p:pic>
    </p:spTree>
    <p:extLst>
      <p:ext uri="{BB962C8B-B14F-4D97-AF65-F5344CB8AC3E}">
        <p14:creationId xmlns:p14="http://schemas.microsoft.com/office/powerpoint/2010/main" val="19939505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793560"/>
          </a:xfrm>
        </p:spPr>
        <p:txBody>
          <a:bodyPr/>
          <a:lstStyle/>
          <a:p>
            <a:r>
              <a:rPr lang="en-US" b="1" dirty="0" smtClean="0">
                <a:latin typeface="Calibri" pitchFamily="34" charset="0"/>
              </a:rPr>
              <a:t>Contact with Juvenile Justice</a:t>
            </a:r>
            <a:endParaRPr lang="en-US" b="1" dirty="0">
              <a:latin typeface="Calibri" pitchFamily="34" charset="0"/>
            </a:endParaRPr>
          </a:p>
        </p:txBody>
      </p:sp>
      <p:sp>
        <p:nvSpPr>
          <p:cNvPr id="6" name="TextBox 5"/>
          <p:cNvSpPr txBox="1"/>
          <p:nvPr/>
        </p:nvSpPr>
        <p:spPr>
          <a:xfrm>
            <a:off x="-15279" y="980728"/>
            <a:ext cx="3363143" cy="5693866"/>
          </a:xfrm>
          <a:prstGeom prst="rect">
            <a:avLst/>
          </a:prstGeom>
          <a:noFill/>
        </p:spPr>
        <p:txBody>
          <a:bodyPr wrap="square" rtlCol="0">
            <a:spAutoFit/>
          </a:bodyPr>
          <a:lstStyle/>
          <a:p>
            <a:endParaRPr lang="en-US" sz="2600" dirty="0" smtClean="0">
              <a:latin typeface="Calibri" pitchFamily="34" charset="0"/>
            </a:endParaRPr>
          </a:p>
          <a:p>
            <a:r>
              <a:rPr lang="en-US" sz="2600" dirty="0" smtClean="0">
                <a:latin typeface="Calibri" pitchFamily="34" charset="0"/>
              </a:rPr>
              <a:t>Sig. higher rate of being a JJ client for compounding CD groups - between 40% to 60%; Aboriginal young people sig over-represented</a:t>
            </a:r>
          </a:p>
          <a:p>
            <a:endParaRPr lang="en-US" sz="2600" dirty="0" smtClean="0">
              <a:latin typeface="Calibri" pitchFamily="34" charset="0"/>
            </a:endParaRPr>
          </a:p>
          <a:p>
            <a:r>
              <a:rPr lang="en-US" sz="2600" dirty="0" smtClean="0">
                <a:latin typeface="Calibri" pitchFamily="34" charset="0"/>
              </a:rPr>
              <a:t>But ~ </a:t>
            </a:r>
            <a:r>
              <a:rPr lang="en-US" sz="2600" dirty="0" smtClean="0">
                <a:latin typeface="Calibri" pitchFamily="34" charset="0"/>
              </a:rPr>
              <a:t>15% </a:t>
            </a:r>
            <a:r>
              <a:rPr lang="en-US" sz="2600" dirty="0" smtClean="0">
                <a:latin typeface="Calibri" pitchFamily="34" charset="0"/>
              </a:rPr>
              <a:t>for those with </a:t>
            </a:r>
            <a:r>
              <a:rPr lang="en-US" sz="2600" dirty="0" smtClean="0">
                <a:latin typeface="Calibri" pitchFamily="34" charset="0"/>
              </a:rPr>
              <a:t>MH only and none for no diagnosis</a:t>
            </a:r>
            <a:endParaRPr lang="en-US" sz="2600" dirty="0" smtClean="0">
              <a:latin typeface="Calibri" pitchFamily="34" charset="0"/>
            </a:endParaRPr>
          </a:p>
          <a:p>
            <a:endParaRPr lang="en-US" sz="2400" dirty="0"/>
          </a:p>
          <a:p>
            <a:endParaRPr lang="en-US" sz="2800" dirty="0" smtClean="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3275856" y="908720"/>
            <a:ext cx="5688632" cy="5112568"/>
          </a:xfrm>
          <a:prstGeom prst="rect">
            <a:avLst/>
          </a:prstGeom>
          <a:noFill/>
        </p:spPr>
      </p:pic>
    </p:spTree>
    <p:extLst>
      <p:ext uri="{BB962C8B-B14F-4D97-AF65-F5344CB8AC3E}">
        <p14:creationId xmlns:p14="http://schemas.microsoft.com/office/powerpoint/2010/main" val="34833695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JJ Custodial episodes &amp; LOS</a:t>
            </a:r>
            <a:endParaRPr lang="en-US" sz="4400" b="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19</a:t>
            </a:fld>
            <a:endParaRPr lang="en-US"/>
          </a:p>
        </p:txBody>
      </p:sp>
      <p:sp>
        <p:nvSpPr>
          <p:cNvPr id="6" name="TextBox 5"/>
          <p:cNvSpPr txBox="1"/>
          <p:nvPr/>
        </p:nvSpPr>
        <p:spPr>
          <a:xfrm>
            <a:off x="467544" y="1916832"/>
            <a:ext cx="8075239" cy="2862322"/>
          </a:xfrm>
          <a:prstGeom prst="rect">
            <a:avLst/>
          </a:prstGeom>
          <a:noFill/>
        </p:spPr>
        <p:txBody>
          <a:bodyPr wrap="square" rtlCol="0">
            <a:spAutoFit/>
          </a:bodyPr>
          <a:lstStyle/>
          <a:p>
            <a:r>
              <a:rPr lang="en-US" sz="3600" dirty="0" smtClean="0"/>
              <a:t>CD complex significantly more JJ custodial episodes than MH &amp; no diagnosis. All groups significantly shorter </a:t>
            </a:r>
            <a:r>
              <a:rPr lang="en-US" sz="3600" dirty="0" err="1" smtClean="0"/>
              <a:t>av</a:t>
            </a:r>
            <a:r>
              <a:rPr lang="en-US" sz="3600" dirty="0" smtClean="0"/>
              <a:t> days (</a:t>
            </a:r>
            <a:r>
              <a:rPr lang="en-US" sz="3600" dirty="0"/>
              <a:t>largely remand) </a:t>
            </a:r>
            <a:r>
              <a:rPr lang="en-US" sz="3600" dirty="0" smtClean="0"/>
              <a:t>than no diagnosis groups</a:t>
            </a:r>
            <a:endParaRPr lang="en-US" sz="3600" dirty="0"/>
          </a:p>
        </p:txBody>
      </p:sp>
    </p:spTree>
    <p:extLst>
      <p:ext uri="{BB962C8B-B14F-4D97-AF65-F5344CB8AC3E}">
        <p14:creationId xmlns:p14="http://schemas.microsoft.com/office/powerpoint/2010/main" val="36813021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Presentation Outline</a:t>
            </a:r>
            <a:endParaRPr lang="en-US" sz="3600" b="1" dirty="0"/>
          </a:p>
        </p:txBody>
      </p:sp>
      <p:sp>
        <p:nvSpPr>
          <p:cNvPr id="3" name="Content Placeholder 2"/>
          <p:cNvSpPr>
            <a:spLocks noGrp="1"/>
          </p:cNvSpPr>
          <p:nvPr>
            <p:ph idx="1"/>
          </p:nvPr>
        </p:nvSpPr>
        <p:spPr>
          <a:xfrm>
            <a:off x="457200" y="1124744"/>
            <a:ext cx="8229600" cy="4680520"/>
          </a:xfrm>
        </p:spPr>
        <p:txBody>
          <a:bodyPr/>
          <a:lstStyle/>
          <a:p>
            <a:pPr marL="365125" indent="-255588">
              <a:lnSpc>
                <a:spcPct val="60000"/>
              </a:lnSpc>
              <a:buFont typeface="Arial"/>
              <a:buChar char="•"/>
            </a:pPr>
            <a:endParaRPr lang="en-US" sz="3200" dirty="0" smtClean="0"/>
          </a:p>
          <a:p>
            <a:pPr marL="365125" indent="-255588">
              <a:lnSpc>
                <a:spcPct val="150000"/>
              </a:lnSpc>
              <a:spcAft>
                <a:spcPts val="1200"/>
              </a:spcAft>
              <a:buFont typeface="Arial"/>
              <a:buChar char="•"/>
            </a:pPr>
            <a:r>
              <a:rPr lang="en-US" sz="3200" dirty="0" smtClean="0"/>
              <a:t>Getting good data: the MHDCD project</a:t>
            </a:r>
          </a:p>
          <a:p>
            <a:pPr marL="365125" indent="-255588">
              <a:lnSpc>
                <a:spcPct val="60000"/>
              </a:lnSpc>
              <a:spcAft>
                <a:spcPts val="1200"/>
              </a:spcAft>
              <a:buFont typeface="Arial"/>
              <a:buChar char="•"/>
            </a:pPr>
            <a:r>
              <a:rPr lang="en-US" sz="3200" dirty="0" smtClean="0"/>
              <a:t>Pathways</a:t>
            </a:r>
          </a:p>
          <a:p>
            <a:pPr marL="365125" indent="-255588">
              <a:lnSpc>
                <a:spcPct val="60000"/>
              </a:lnSpc>
              <a:spcAft>
                <a:spcPts val="1200"/>
              </a:spcAft>
              <a:buFont typeface="Arial"/>
              <a:buChar char="•"/>
            </a:pPr>
            <a:r>
              <a:rPr lang="en-US" sz="3200" dirty="0" smtClean="0"/>
              <a:t>Costs </a:t>
            </a:r>
          </a:p>
          <a:p>
            <a:pPr marL="365125" indent="-255588">
              <a:lnSpc>
                <a:spcPct val="60000"/>
              </a:lnSpc>
              <a:spcAft>
                <a:spcPts val="1200"/>
              </a:spcAft>
              <a:buFont typeface="Arial"/>
              <a:buChar char="•"/>
            </a:pPr>
            <a:r>
              <a:rPr lang="en-US" sz="3200" dirty="0" smtClean="0"/>
              <a:t>Discussion</a:t>
            </a:r>
          </a:p>
          <a:p>
            <a:pPr marL="365125" indent="-255588">
              <a:lnSpc>
                <a:spcPct val="60000"/>
              </a:lnSpc>
              <a:spcAft>
                <a:spcPts val="1200"/>
              </a:spcAft>
              <a:buFont typeface="Arial"/>
              <a:buChar char="•"/>
            </a:pPr>
            <a:r>
              <a:rPr lang="en-US" sz="3200" dirty="0" smtClean="0"/>
              <a:t>Conclusions</a:t>
            </a:r>
          </a:p>
          <a:p>
            <a:endParaRPr lang="en-US" dirty="0"/>
          </a:p>
        </p:txBody>
      </p:sp>
      <p:sp>
        <p:nvSpPr>
          <p:cNvPr id="4" name="TextBox 3"/>
          <p:cNvSpPr txBox="1"/>
          <p:nvPr/>
        </p:nvSpPr>
        <p:spPr>
          <a:xfrm>
            <a:off x="331317" y="6474891"/>
            <a:ext cx="266685" cy="269304"/>
          </a:xfrm>
          <a:prstGeom prst="rect">
            <a:avLst/>
          </a:prstGeom>
        </p:spPr>
        <p:txBody>
          <a:bodyPr wrap="none" rtlCol="0">
            <a:spAutoFit/>
          </a:bodyPr>
          <a:lstStyle/>
          <a:p>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fld id="{00682430-A554-314E-A57F-9992972764FB}" type="slidenum">
              <a:rPr kumimoji="0" lang="en-US" sz="1150" b="1" i="0" u="none" strike="noStrike" kern="1200" cap="none" spc="0" normalizeH="0" baseline="0" noProof="0" smtClean="0">
                <a:ln>
                  <a:noFill/>
                </a:ln>
                <a:solidFill>
                  <a:schemeClr val="tx1"/>
                </a:solidFill>
                <a:effectLst/>
                <a:uLnTx/>
                <a:uFillTx/>
                <a:latin typeface="Sommet bold"/>
                <a:ea typeface="+mn-ea"/>
                <a:cs typeface="+mn-cs"/>
              </a:rPr>
              <a: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pPr>
              <a:t>2</a:t>
            </a:fld>
            <a:endParaRPr kumimoji="0" lang="en-US" sz="1150" b="1" i="0" u="none" strike="noStrike" kern="1200" cap="none" spc="0" normalizeH="0" baseline="0" noProof="0" dirty="0" smtClean="0">
              <a:ln>
                <a:noFill/>
              </a:ln>
              <a:solidFill>
                <a:schemeClr val="tx1"/>
              </a:solidFill>
              <a:effectLst/>
              <a:uLnTx/>
              <a:uFillTx/>
              <a:latin typeface="Sommet bold"/>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5200"/>
            <a:ext cx="8229600" cy="793560"/>
          </a:xfrm>
        </p:spPr>
        <p:txBody>
          <a:bodyPr/>
          <a:lstStyle/>
          <a:p>
            <a:r>
              <a:rPr lang="en-US" sz="3200" b="1" dirty="0" smtClean="0">
                <a:latin typeface="Calibri" pitchFamily="34" charset="0"/>
              </a:rPr>
              <a:t>All custody</a:t>
            </a:r>
            <a:endParaRPr lang="en-US" sz="3200" b="1" dirty="0">
              <a:latin typeface="Calibri" pitchFamily="34" charset="0"/>
            </a:endParaRPr>
          </a:p>
        </p:txBody>
      </p:sp>
      <p:sp>
        <p:nvSpPr>
          <p:cNvPr id="7" name="TextBox 6"/>
          <p:cNvSpPr txBox="1"/>
          <p:nvPr/>
        </p:nvSpPr>
        <p:spPr>
          <a:xfrm>
            <a:off x="228600" y="1371600"/>
            <a:ext cx="3479304" cy="4678204"/>
          </a:xfrm>
          <a:prstGeom prst="rect">
            <a:avLst/>
          </a:prstGeom>
          <a:noFill/>
        </p:spPr>
        <p:txBody>
          <a:bodyPr wrap="square" rtlCol="0">
            <a:spAutoFit/>
          </a:bodyPr>
          <a:lstStyle/>
          <a:p>
            <a:r>
              <a:rPr lang="en-US" sz="2800" dirty="0" smtClean="0">
                <a:latin typeface="Calibri" pitchFamily="34" charset="0"/>
              </a:rPr>
              <a:t>Those with compounding disabilities have shorter </a:t>
            </a:r>
            <a:r>
              <a:rPr lang="en-US" sz="2800" dirty="0">
                <a:latin typeface="Calibri" pitchFamily="34" charset="0"/>
              </a:rPr>
              <a:t>duration each time in </a:t>
            </a:r>
            <a:r>
              <a:rPr lang="en-US" sz="2800" dirty="0" smtClean="0">
                <a:latin typeface="Calibri" pitchFamily="34" charset="0"/>
              </a:rPr>
              <a:t>custody, than BID, MH  </a:t>
            </a:r>
            <a:r>
              <a:rPr lang="en-US" sz="2800" dirty="0">
                <a:latin typeface="Calibri" pitchFamily="34" charset="0"/>
              </a:rPr>
              <a:t>or no </a:t>
            </a:r>
            <a:r>
              <a:rPr lang="en-US" sz="2800" dirty="0" smtClean="0">
                <a:latin typeface="Calibri" pitchFamily="34" charset="0"/>
              </a:rPr>
              <a:t>diagnosis but similar av. number of days per year in custody (</a:t>
            </a:r>
            <a:r>
              <a:rPr lang="en-US" sz="2800" dirty="0" err="1" smtClean="0">
                <a:latin typeface="Calibri" pitchFamily="34" charset="0"/>
              </a:rPr>
              <a:t>ie</a:t>
            </a:r>
            <a:r>
              <a:rPr lang="en-US" sz="2800" dirty="0" smtClean="0">
                <a:latin typeface="Calibri" pitchFamily="34" charset="0"/>
              </a:rPr>
              <a:t> more short stays).</a:t>
            </a:r>
            <a:endParaRPr lang="en-AU" sz="2800" dirty="0">
              <a:latin typeface="Calibri" pitchFamily="34" charset="0"/>
            </a:endParaRPr>
          </a:p>
          <a:p>
            <a:endParaRPr lang="en-US"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3635896" y="836712"/>
            <a:ext cx="5508104" cy="5184576"/>
          </a:xfrm>
          <a:prstGeom prst="rect">
            <a:avLst/>
          </a:prstGeom>
          <a:noFill/>
        </p:spPr>
      </p:pic>
    </p:spTree>
    <p:extLst>
      <p:ext uri="{BB962C8B-B14F-4D97-AF65-F5344CB8AC3E}">
        <p14:creationId xmlns:p14="http://schemas.microsoft.com/office/powerpoint/2010/main" val="25678264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312"/>
            <a:ext cx="8229600" cy="498376"/>
          </a:xfrm>
        </p:spPr>
        <p:txBody>
          <a:bodyPr>
            <a:normAutofit fontScale="90000"/>
          </a:bodyPr>
          <a:lstStyle/>
          <a:p>
            <a:r>
              <a:rPr lang="en-US" sz="3600" dirty="0" smtClean="0"/>
              <a:t>Pathway Indicators </a:t>
            </a:r>
            <a:endParaRPr lang="en-US" sz="3600" dirty="0"/>
          </a:p>
        </p:txBody>
      </p:sp>
      <p:sp>
        <p:nvSpPr>
          <p:cNvPr id="3" name="Content Placeholder 2"/>
          <p:cNvSpPr>
            <a:spLocks noGrp="1"/>
          </p:cNvSpPr>
          <p:nvPr>
            <p:ph idx="1"/>
          </p:nvPr>
        </p:nvSpPr>
        <p:spPr>
          <a:xfrm>
            <a:off x="467544" y="764704"/>
            <a:ext cx="8229600" cy="5563424"/>
          </a:xfrm>
        </p:spPr>
        <p:txBody>
          <a:bodyPr>
            <a:normAutofit fontScale="25000" lnSpcReduction="20000"/>
          </a:bodyPr>
          <a:lstStyle/>
          <a:p>
            <a:pPr marL="0" indent="0">
              <a:buNone/>
            </a:pPr>
            <a:r>
              <a:rPr lang="en-US" sz="8400" dirty="0" smtClean="0"/>
              <a:t>Individuals with CI complex needs who end up in adult prison:</a:t>
            </a:r>
          </a:p>
          <a:p>
            <a:pPr lvl="1">
              <a:buClr>
                <a:srgbClr val="FF6600"/>
              </a:buClr>
              <a:buFont typeface="Wingdings" charset="2"/>
              <a:buChar char="§"/>
            </a:pPr>
            <a:r>
              <a:rPr lang="en-US" sz="8400" dirty="0" smtClean="0"/>
              <a:t>significantly higher rates of and earlier contact with police</a:t>
            </a:r>
          </a:p>
          <a:p>
            <a:pPr lvl="1">
              <a:buClr>
                <a:srgbClr val="FF6600"/>
              </a:buClr>
              <a:buFont typeface="Wingdings" charset="2"/>
              <a:buChar char="§"/>
            </a:pPr>
            <a:r>
              <a:rPr lang="en-US" sz="8400" dirty="0" smtClean="0"/>
              <a:t>more likely to be Indigenous Australian</a:t>
            </a:r>
          </a:p>
          <a:p>
            <a:pPr lvl="1">
              <a:buClr>
                <a:srgbClr val="FF6600"/>
              </a:buClr>
              <a:buFont typeface="Wingdings" charset="2"/>
              <a:buChar char="§"/>
            </a:pPr>
            <a:r>
              <a:rPr lang="en-US" sz="8400" dirty="0" smtClean="0"/>
              <a:t>significantly worse education experience &amp; attainment</a:t>
            </a:r>
          </a:p>
          <a:p>
            <a:pPr lvl="1">
              <a:buClr>
                <a:srgbClr val="FF6600"/>
              </a:buClr>
              <a:buFont typeface="Wingdings" charset="2"/>
              <a:buChar char="§"/>
            </a:pPr>
            <a:r>
              <a:rPr lang="en-US" sz="8400" dirty="0" smtClean="0"/>
              <a:t>significantly more likely to have been in OHC</a:t>
            </a:r>
          </a:p>
          <a:p>
            <a:pPr lvl="1">
              <a:buClr>
                <a:srgbClr val="FF6600"/>
              </a:buClr>
              <a:buFont typeface="Wingdings" charset="2"/>
              <a:buChar char="§"/>
            </a:pPr>
            <a:r>
              <a:rPr lang="en-US" sz="8400" dirty="0" smtClean="0"/>
              <a:t>significantly more likely to experience abuse and be a victim </a:t>
            </a:r>
          </a:p>
          <a:p>
            <a:pPr lvl="1">
              <a:buClr>
                <a:srgbClr val="FF6600"/>
              </a:buClr>
              <a:buFont typeface="Wingdings" charset="2"/>
              <a:buChar char="§"/>
            </a:pPr>
            <a:r>
              <a:rPr lang="en-US" sz="8400" dirty="0" smtClean="0"/>
              <a:t>lower </a:t>
            </a:r>
            <a:r>
              <a:rPr lang="en-US" sz="8400" dirty="0"/>
              <a:t>level </a:t>
            </a:r>
            <a:r>
              <a:rPr lang="en-US" sz="8400" dirty="0" smtClean="0"/>
              <a:t>of disability &amp; health services than peers but likely identified by school</a:t>
            </a:r>
            <a:r>
              <a:rPr lang="en-US" sz="8400" dirty="0"/>
              <a:t> </a:t>
            </a:r>
            <a:r>
              <a:rPr lang="en-US" sz="8400" dirty="0" smtClean="0"/>
              <a:t>&amp; police as a child with problems</a:t>
            </a:r>
          </a:p>
          <a:p>
            <a:pPr lvl="1">
              <a:buClr>
                <a:srgbClr val="FF6600"/>
              </a:buClr>
              <a:buFont typeface="Wingdings" charset="2"/>
              <a:buChar char="§"/>
            </a:pPr>
            <a:r>
              <a:rPr lang="en-US" sz="8400" dirty="0" smtClean="0"/>
              <a:t>more likely in public housing as a child and higher housing support but also higher failed tenancies as an adult</a:t>
            </a:r>
          </a:p>
          <a:p>
            <a:pPr lvl="1">
              <a:buClr>
                <a:srgbClr val="FF6600"/>
              </a:buClr>
              <a:buFont typeface="Wingdings" charset="2"/>
              <a:buChar char="§"/>
            </a:pPr>
            <a:r>
              <a:rPr lang="en-US" sz="8400" dirty="0"/>
              <a:t>s</a:t>
            </a:r>
            <a:r>
              <a:rPr lang="en-US" sz="8400" dirty="0" smtClean="0"/>
              <a:t>ignificantly higher chronic health </a:t>
            </a:r>
          </a:p>
          <a:p>
            <a:pPr lvl="1">
              <a:buClr>
                <a:srgbClr val="FF6600"/>
              </a:buClr>
              <a:buFont typeface="Wingdings" charset="2"/>
              <a:buChar char="§"/>
            </a:pPr>
            <a:r>
              <a:rPr lang="en-US" sz="8400" dirty="0" smtClean="0"/>
              <a:t>significantly higher rates of JJ contact</a:t>
            </a:r>
          </a:p>
          <a:p>
            <a:pPr lvl="1">
              <a:buClr>
                <a:srgbClr val="FF6600"/>
              </a:buClr>
              <a:buFont typeface="Wingdings" charset="2"/>
              <a:buChar char="§"/>
            </a:pPr>
            <a:r>
              <a:rPr lang="en-US" sz="8400" dirty="0" smtClean="0"/>
              <a:t>significantly higher number of offences, convictions, imprisonments (particularly remand) from an earlier age</a:t>
            </a:r>
          </a:p>
          <a:p>
            <a:pPr lvl="1">
              <a:buClr>
                <a:srgbClr val="FF6600"/>
              </a:buClr>
              <a:buFont typeface="Wingdings" charset="2"/>
              <a:buChar char="§"/>
            </a:pPr>
            <a:r>
              <a:rPr lang="en-US" sz="8400" dirty="0" smtClean="0"/>
              <a:t>significantly shorter and more frequent prison episodes</a:t>
            </a:r>
          </a:p>
          <a:p>
            <a:pPr lvl="1">
              <a:buClr>
                <a:srgbClr val="FF6600"/>
              </a:buClr>
              <a:buFont typeface="Wingdings" charset="2"/>
              <a:buChar char="§"/>
            </a:pPr>
            <a:r>
              <a:rPr lang="en-US" sz="8400" dirty="0" smtClean="0"/>
              <a:t>significantly higher continuing lifelong CJS episodes</a:t>
            </a:r>
          </a:p>
          <a:p>
            <a:pPr marL="57150" indent="0">
              <a:buClr>
                <a:srgbClr val="FF6600"/>
              </a:buClr>
              <a:buNone/>
            </a:pPr>
            <a:r>
              <a:rPr lang="en-US" sz="8400" dirty="0" smtClean="0"/>
              <a:t>than </a:t>
            </a:r>
            <a:r>
              <a:rPr lang="en-US" sz="8400" dirty="0"/>
              <a:t>single </a:t>
            </a:r>
            <a:r>
              <a:rPr lang="en-US" sz="8400" dirty="0" smtClean="0"/>
              <a:t>diagnosis and </a:t>
            </a:r>
            <a:r>
              <a:rPr lang="en-US" sz="8400" dirty="0"/>
              <a:t>non-diagnosis groups</a:t>
            </a:r>
            <a:endParaRPr lang="en-US" sz="8400" dirty="0" smtClean="0"/>
          </a:p>
          <a:p>
            <a:endParaRPr lang="en-US" sz="8000"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21</a:t>
            </a:fld>
            <a:endParaRPr lang="en-US"/>
          </a:p>
        </p:txBody>
      </p:sp>
    </p:spTree>
    <p:extLst>
      <p:ext uri="{BB962C8B-B14F-4D97-AF65-F5344CB8AC3E}">
        <p14:creationId xmlns:p14="http://schemas.microsoft.com/office/powerpoint/2010/main" val="3323682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92088"/>
          </a:xfrm>
        </p:spPr>
        <p:txBody>
          <a:bodyPr/>
          <a:lstStyle/>
          <a:p>
            <a:r>
              <a:rPr lang="en-US" sz="3600" b="1" dirty="0" smtClean="0"/>
              <a:t>Importance of place</a:t>
            </a:r>
            <a:endParaRPr lang="en-US" sz="3600" b="1" dirty="0"/>
          </a:p>
        </p:txBody>
      </p:sp>
      <p:sp>
        <p:nvSpPr>
          <p:cNvPr id="3" name="Content Placeholder 2"/>
          <p:cNvSpPr>
            <a:spLocks noGrp="1"/>
          </p:cNvSpPr>
          <p:nvPr>
            <p:ph idx="1"/>
          </p:nvPr>
        </p:nvSpPr>
        <p:spPr>
          <a:xfrm>
            <a:off x="467544" y="1196752"/>
            <a:ext cx="8229600" cy="4320480"/>
          </a:xfrm>
        </p:spPr>
        <p:txBody>
          <a:bodyPr>
            <a:noAutofit/>
          </a:bodyPr>
          <a:lstStyle/>
          <a:p>
            <a:pPr marL="457200" indent="-457200">
              <a:buFont typeface="Arial"/>
              <a:buChar char="•"/>
            </a:pPr>
            <a:r>
              <a:rPr lang="en-US" sz="3200" dirty="0" smtClean="0"/>
              <a:t>People with CI complex needs come from and move around amongst a small number of disadvantaged suburbs / towns; those with complex needs have more addresses (recorded by agencies) than those without.</a:t>
            </a:r>
          </a:p>
          <a:p>
            <a:pPr marL="457200" indent="-457200">
              <a:buFont typeface="Arial"/>
              <a:buChar char="•"/>
            </a:pPr>
            <a:r>
              <a:rPr lang="en-US" sz="3200" b="1" dirty="0" smtClean="0"/>
              <a:t>Liminal, marginal, community-criminal justice space</a:t>
            </a:r>
            <a:endParaRPr lang="en-US" sz="3200" b="1" dirty="0"/>
          </a:p>
        </p:txBody>
      </p:sp>
    </p:spTree>
    <p:extLst>
      <p:ext uri="{BB962C8B-B14F-4D97-AF65-F5344CB8AC3E}">
        <p14:creationId xmlns:p14="http://schemas.microsoft.com/office/powerpoint/2010/main" val="33559437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p:spPr>
        <p:txBody>
          <a:bodyPr>
            <a:noAutofit/>
          </a:bodyPr>
          <a:lstStyle/>
          <a:p>
            <a:r>
              <a:rPr lang="en-US" sz="3200" b="1" dirty="0" smtClean="0"/>
              <a:t>CI &amp; pathways into the CJS</a:t>
            </a:r>
            <a:br>
              <a:rPr lang="en-US" sz="3200" b="1" dirty="0" smtClean="0"/>
            </a:br>
            <a:r>
              <a:rPr lang="en-US" sz="3200" b="1" dirty="0" smtClean="0"/>
              <a:t>Multi-factorial and multi-stage</a:t>
            </a:r>
            <a:endParaRPr lang="en-US" sz="3200" b="1" dirty="0"/>
          </a:p>
        </p:txBody>
      </p:sp>
      <p:sp>
        <p:nvSpPr>
          <p:cNvPr id="3" name="Content Placeholder 2"/>
          <p:cNvSpPr>
            <a:spLocks noGrp="1"/>
          </p:cNvSpPr>
          <p:nvPr>
            <p:ph idx="1"/>
          </p:nvPr>
        </p:nvSpPr>
        <p:spPr/>
        <p:txBody>
          <a:bodyPr>
            <a:noAutofit/>
          </a:bodyPr>
          <a:lstStyle/>
          <a:p>
            <a:pPr>
              <a:buFont typeface="Arial"/>
              <a:buChar char="•"/>
            </a:pPr>
            <a:r>
              <a:rPr lang="en-US" sz="2400" dirty="0"/>
              <a:t>Socio-economic / poverty / disadvantage / discrimination / geography </a:t>
            </a:r>
          </a:p>
          <a:p>
            <a:pPr>
              <a:buFont typeface="Arial"/>
              <a:buChar char="•"/>
            </a:pPr>
            <a:r>
              <a:rPr lang="en-US" sz="2400" dirty="0" smtClean="0"/>
              <a:t>Individual</a:t>
            </a:r>
          </a:p>
          <a:p>
            <a:pPr>
              <a:buFont typeface="Arial"/>
              <a:buChar char="•"/>
            </a:pPr>
            <a:r>
              <a:rPr lang="en-US" sz="2400" dirty="0" smtClean="0"/>
              <a:t>Lack of family capacity &amp; intergenerational aspects</a:t>
            </a:r>
          </a:p>
          <a:p>
            <a:pPr>
              <a:buFont typeface="Arial"/>
              <a:buChar char="•"/>
            </a:pPr>
            <a:r>
              <a:rPr lang="en-US" sz="2400" dirty="0" smtClean="0"/>
              <a:t>Lack of appropriate identification, assessment and support </a:t>
            </a:r>
          </a:p>
          <a:p>
            <a:pPr>
              <a:buFont typeface="Arial"/>
              <a:buChar char="•"/>
            </a:pPr>
            <a:endParaRPr lang="en-US" sz="2400" dirty="0"/>
          </a:p>
          <a:p>
            <a:pPr>
              <a:buFont typeface="Arial"/>
              <a:buChar char="•"/>
            </a:pPr>
            <a:r>
              <a:rPr lang="en-US" sz="2400" dirty="0" smtClean="0"/>
              <a:t>Negative synergistic interactions between agencies and services creating complex needs</a:t>
            </a:r>
          </a:p>
          <a:p>
            <a:pPr>
              <a:buFont typeface="Arial"/>
              <a:buChar char="•"/>
            </a:pPr>
            <a:r>
              <a:rPr lang="en-US" sz="2400" dirty="0" smtClean="0"/>
              <a:t>Consider along with institutional pathways </a:t>
            </a:r>
            <a:r>
              <a:rPr lang="en-US" sz="2400" dirty="0" err="1" smtClean="0"/>
              <a:t>costings</a:t>
            </a:r>
            <a:endParaRPr lang="en-US" sz="2400" dirty="0"/>
          </a:p>
        </p:txBody>
      </p:sp>
    </p:spTree>
    <p:extLst>
      <p:ext uri="{BB962C8B-B14F-4D97-AF65-F5344CB8AC3E}">
        <p14:creationId xmlns:p14="http://schemas.microsoft.com/office/powerpoint/2010/main" val="28910678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229600" cy="792088"/>
          </a:xfrm>
        </p:spPr>
        <p:txBody>
          <a:bodyPr/>
          <a:lstStyle/>
          <a:p>
            <a:r>
              <a:rPr lang="en-US" sz="2800" b="1" dirty="0" smtClean="0"/>
              <a:t>Pathways: iterative, looping, cycling, compounding </a:t>
            </a:r>
            <a:endParaRPr lang="en-US" sz="2800"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14945603"/>
              </p:ext>
            </p:extLst>
          </p:nvPr>
        </p:nvGraphicFramePr>
        <p:xfrm>
          <a:off x="457200" y="1124744"/>
          <a:ext cx="82296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D0D40128-4B05-1044-9F7A-96E087F330C1}" type="slidenum">
              <a:rPr lang="en-US" smtClean="0"/>
              <a:pPr/>
              <a:t>24</a:t>
            </a:fld>
            <a:endParaRPr lang="en-US"/>
          </a:p>
        </p:txBody>
      </p:sp>
      <p:sp>
        <p:nvSpPr>
          <p:cNvPr id="9" name="Minus 8"/>
          <p:cNvSpPr/>
          <p:nvPr/>
        </p:nvSpPr>
        <p:spPr>
          <a:xfrm>
            <a:off x="2971800" y="4419600"/>
            <a:ext cx="762000" cy="45719"/>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Minus 9"/>
          <p:cNvSpPr/>
          <p:nvPr/>
        </p:nvSpPr>
        <p:spPr>
          <a:xfrm>
            <a:off x="2895600" y="2667000"/>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Minus 10"/>
          <p:cNvSpPr/>
          <p:nvPr/>
        </p:nvSpPr>
        <p:spPr>
          <a:xfrm>
            <a:off x="2895600" y="1219200"/>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Minus 11"/>
          <p:cNvSpPr/>
          <p:nvPr/>
        </p:nvSpPr>
        <p:spPr>
          <a:xfrm>
            <a:off x="5334000" y="2590800"/>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Minus 12"/>
          <p:cNvSpPr/>
          <p:nvPr/>
        </p:nvSpPr>
        <p:spPr>
          <a:xfrm>
            <a:off x="2895600" y="3962400"/>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Minus 13"/>
          <p:cNvSpPr/>
          <p:nvPr/>
        </p:nvSpPr>
        <p:spPr>
          <a:xfrm>
            <a:off x="5334000" y="3962400"/>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Minus 14"/>
          <p:cNvSpPr/>
          <p:nvPr/>
        </p:nvSpPr>
        <p:spPr>
          <a:xfrm>
            <a:off x="5334000" y="5257800"/>
            <a:ext cx="914400" cy="914400"/>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rved Left Arrow 15"/>
          <p:cNvSpPr/>
          <p:nvPr/>
        </p:nvSpPr>
        <p:spPr>
          <a:xfrm>
            <a:off x="7924800" y="2971800"/>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Curved Left Arrow 17"/>
          <p:cNvSpPr/>
          <p:nvPr/>
        </p:nvSpPr>
        <p:spPr>
          <a:xfrm>
            <a:off x="7924800" y="4572000"/>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Up Arrow 18"/>
          <p:cNvSpPr/>
          <p:nvPr/>
        </p:nvSpPr>
        <p:spPr>
          <a:xfrm>
            <a:off x="5029200" y="4648200"/>
            <a:ext cx="1216152" cy="731520"/>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a:off x="5181600" y="2133600"/>
            <a:ext cx="1216152" cy="73152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Right Arrow 20"/>
          <p:cNvSpPr/>
          <p:nvPr/>
        </p:nvSpPr>
        <p:spPr>
          <a:xfrm>
            <a:off x="533400" y="3124200"/>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a:off x="2819400" y="1752600"/>
            <a:ext cx="731520" cy="1216152"/>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30" name="Straight Arrow Connector 29"/>
          <p:cNvCxnSpPr/>
          <p:nvPr/>
        </p:nvCxnSpPr>
        <p:spPr>
          <a:xfrm rot="5400000" flipH="1" flipV="1">
            <a:off x="2400300" y="4000500"/>
            <a:ext cx="1828800" cy="685800"/>
          </a:xfrm>
          <a:prstGeom prst="straightConnector1">
            <a:avLst/>
          </a:prstGeom>
          <a:ln w="76200" cmpd="sng">
            <a:headEnd type="arrow"/>
            <a:tailEnd type="arrow"/>
          </a:ln>
        </p:spPr>
        <p:style>
          <a:lnRef idx="2">
            <a:schemeClr val="accent1"/>
          </a:lnRef>
          <a:fillRef idx="0">
            <a:schemeClr val="accent1"/>
          </a:fillRef>
          <a:effectRef idx="1">
            <a:schemeClr val="accent1"/>
          </a:effectRef>
          <a:fontRef idx="minor">
            <a:schemeClr val="tx1"/>
          </a:fontRef>
        </p:style>
      </p:cxnSp>
      <p:sp>
        <p:nvSpPr>
          <p:cNvPr id="31" name="Left-Right Arrow 30"/>
          <p:cNvSpPr/>
          <p:nvPr/>
        </p:nvSpPr>
        <p:spPr>
          <a:xfrm>
            <a:off x="3048000" y="5181600"/>
            <a:ext cx="152400" cy="7620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600967699"/>
              </p:ext>
            </p:extLst>
          </p:nvPr>
        </p:nvGraphicFramePr>
        <p:xfrm>
          <a:off x="827584" y="-2304"/>
          <a:ext cx="7344816" cy="6743672"/>
        </p:xfrm>
        <a:graphic>
          <a:graphicData uri="http://schemas.openxmlformats.org/presentationml/2006/ole">
            <mc:AlternateContent xmlns:mc="http://schemas.openxmlformats.org/markup-compatibility/2006">
              <mc:Choice xmlns:v="urn:schemas-microsoft-com:vml" Requires="v">
                <p:oleObj spid="_x0000_s2100" name="Document" r:id="rId3" imgW="5511800" imgH="5778500" progId="Word.Document.12">
                  <p:embed/>
                </p:oleObj>
              </mc:Choice>
              <mc:Fallback>
                <p:oleObj name="Document" r:id="rId3" imgW="5511800" imgH="5778500" progId="Word.Document.12">
                  <p:embed/>
                  <p:pic>
                    <p:nvPicPr>
                      <p:cNvPr id="0" name=""/>
                      <p:cNvPicPr/>
                      <p:nvPr/>
                    </p:nvPicPr>
                    <p:blipFill>
                      <a:blip r:embed="rId4"/>
                      <a:stretch>
                        <a:fillRect/>
                      </a:stretch>
                    </p:blipFill>
                    <p:spPr>
                      <a:xfrm>
                        <a:off x="827584" y="-2304"/>
                        <a:ext cx="7344816" cy="6743672"/>
                      </a:xfrm>
                      <a:prstGeom prst="rect">
                        <a:avLst/>
                      </a:prstGeom>
                    </p:spPr>
                  </p:pic>
                </p:oleObj>
              </mc:Fallback>
            </mc:AlternateContent>
          </a:graphicData>
        </a:graphic>
      </p:graphicFrame>
    </p:spTree>
    <p:extLst>
      <p:ext uri="{BB962C8B-B14F-4D97-AF65-F5344CB8AC3E}">
        <p14:creationId xmlns:p14="http://schemas.microsoft.com/office/powerpoint/2010/main" val="35400015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lstStyle/>
          <a:p>
            <a:r>
              <a:rPr lang="en-US" b="1" dirty="0" smtClean="0"/>
              <a:t>Costs/cost benefits: Casey</a:t>
            </a:r>
            <a:endParaRPr lang="en-US" b="1" dirty="0"/>
          </a:p>
        </p:txBody>
      </p:sp>
      <p:sp>
        <p:nvSpPr>
          <p:cNvPr id="3" name="Content Placeholder 2"/>
          <p:cNvSpPr>
            <a:spLocks noGrp="1"/>
          </p:cNvSpPr>
          <p:nvPr>
            <p:ph idx="1"/>
          </p:nvPr>
        </p:nvSpPr>
        <p:spPr>
          <a:xfrm>
            <a:off x="457200" y="764704"/>
            <a:ext cx="8229600" cy="5400600"/>
          </a:xfrm>
        </p:spPr>
        <p:txBody>
          <a:bodyPr/>
          <a:lstStyle/>
          <a:p>
            <a:pPr>
              <a:buFont typeface="Arial"/>
              <a:buChar char="•"/>
            </a:pPr>
            <a:r>
              <a:rPr lang="en-US" sz="2400" dirty="0" smtClean="0"/>
              <a:t>Aboriginal woman (now 23): disadvantaged family &amp; Western NSW town, ID, MH, no disability service, OOHC, chronic health, abuse, AOD, disengaged from school by 13, managed by police, from age 11, JJ, psych units, adult prison, finally intensive disability service.</a:t>
            </a:r>
          </a:p>
          <a:p>
            <a:pPr>
              <a:buFont typeface="Arial"/>
              <a:buChar char="•"/>
            </a:pPr>
            <a:r>
              <a:rPr lang="en-US" sz="2400" dirty="0" smtClean="0"/>
              <a:t>Events </a:t>
            </a:r>
            <a:r>
              <a:rPr lang="en-US" sz="2400" dirty="0" err="1" smtClean="0"/>
              <a:t>eg</a:t>
            </a:r>
            <a:r>
              <a:rPr lang="en-US" sz="2400" dirty="0" smtClean="0"/>
              <a:t>:</a:t>
            </a:r>
          </a:p>
          <a:p>
            <a:pPr lvl="1">
              <a:buFont typeface="Arial"/>
              <a:buChar char="•"/>
            </a:pPr>
            <a:r>
              <a:rPr lang="en-US" sz="2400" dirty="0" smtClean="0"/>
              <a:t>CS – 26 notifications, 1169 OOHC days = $194,600</a:t>
            </a:r>
          </a:p>
          <a:p>
            <a:pPr lvl="1">
              <a:buFont typeface="Arial"/>
              <a:buChar char="•"/>
            </a:pPr>
            <a:r>
              <a:rPr lang="en-US" sz="2400" dirty="0" smtClean="0"/>
              <a:t>Police – 356 incidents, 81 custody days = $622,100</a:t>
            </a:r>
          </a:p>
          <a:p>
            <a:pPr lvl="1">
              <a:buFont typeface="Arial"/>
              <a:buChar char="•"/>
            </a:pPr>
            <a:r>
              <a:rPr lang="en-US" sz="2400" dirty="0" smtClean="0"/>
              <a:t>DJJ – 419 custody days = $478,000</a:t>
            </a:r>
          </a:p>
          <a:p>
            <a:pPr lvl="1">
              <a:buFont typeface="Arial"/>
              <a:buChar char="•"/>
            </a:pPr>
            <a:r>
              <a:rPr lang="en-US" sz="2400" dirty="0" smtClean="0"/>
              <a:t>All Health – 72 </a:t>
            </a:r>
            <a:r>
              <a:rPr lang="en-US" sz="2400" dirty="0" err="1" smtClean="0"/>
              <a:t>hosp</a:t>
            </a:r>
            <a:r>
              <a:rPr lang="en-US" sz="2400" dirty="0" smtClean="0"/>
              <a:t> </a:t>
            </a:r>
            <a:r>
              <a:rPr lang="en-US" sz="2400" dirty="0" err="1" smtClean="0"/>
              <a:t>adm</a:t>
            </a:r>
            <a:r>
              <a:rPr lang="en-US" sz="2400" dirty="0" smtClean="0"/>
              <a:t>, ~500 days = $360,000</a:t>
            </a:r>
          </a:p>
          <a:p>
            <a:pPr lvl="1">
              <a:buFont typeface="Arial"/>
              <a:buChar char="•"/>
            </a:pPr>
            <a:r>
              <a:rPr lang="en-US" sz="2400" dirty="0" smtClean="0"/>
              <a:t>Adult Disability service = $3.5 m</a:t>
            </a:r>
          </a:p>
          <a:p>
            <a:pPr>
              <a:buFont typeface="Arial"/>
              <a:buChar char="•"/>
            </a:pPr>
            <a:r>
              <a:rPr lang="en-US" sz="2800" dirty="0" smtClean="0"/>
              <a:t>Total agency cost so far - $5.5m</a:t>
            </a:r>
            <a:endParaRPr lang="en-US" sz="2800" dirty="0"/>
          </a:p>
        </p:txBody>
      </p:sp>
    </p:spTree>
    <p:extLst>
      <p:ext uri="{BB962C8B-B14F-4D97-AF65-F5344CB8AC3E}">
        <p14:creationId xmlns:p14="http://schemas.microsoft.com/office/powerpoint/2010/main" val="33425178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2088"/>
          </a:xfrm>
        </p:spPr>
        <p:txBody>
          <a:bodyPr/>
          <a:lstStyle/>
          <a:p>
            <a:r>
              <a:rPr lang="en-US" dirty="0" smtClean="0"/>
              <a:t>So …</a:t>
            </a:r>
            <a:endParaRPr lang="en-US" dirty="0"/>
          </a:p>
        </p:txBody>
      </p:sp>
      <p:sp>
        <p:nvSpPr>
          <p:cNvPr id="3" name="Content Placeholder 2"/>
          <p:cNvSpPr>
            <a:spLocks noGrp="1"/>
          </p:cNvSpPr>
          <p:nvPr>
            <p:ph idx="1"/>
          </p:nvPr>
        </p:nvSpPr>
        <p:spPr>
          <a:xfrm>
            <a:off x="467544" y="1196752"/>
            <a:ext cx="8229600" cy="4320480"/>
          </a:xfrm>
        </p:spPr>
        <p:txBody>
          <a:bodyPr/>
          <a:lstStyle/>
          <a:p>
            <a:pPr marL="457200" indent="-457200">
              <a:buFont typeface="Arial"/>
              <a:buChar char="•"/>
            </a:pPr>
            <a:r>
              <a:rPr lang="en-US" sz="3000" dirty="0" smtClean="0"/>
              <a:t>elements </a:t>
            </a:r>
            <a:r>
              <a:rPr lang="en-US" sz="3000" dirty="0"/>
              <a:t>and circumstances </a:t>
            </a:r>
            <a:r>
              <a:rPr lang="en-US" sz="3000" dirty="0" smtClean="0"/>
              <a:t>interact </a:t>
            </a:r>
            <a:r>
              <a:rPr lang="en-US" sz="3000" dirty="0"/>
              <a:t>simultaneously and across time. The interactions have a compounding effect (like interest on money in a bank account) in that the effect is not just the sum of the individual parts but each aspect adds to and increases the potency of each of the other effects</a:t>
            </a:r>
            <a:r>
              <a:rPr lang="en-US" sz="3000" dirty="0" smtClean="0"/>
              <a:t>.</a:t>
            </a:r>
            <a:r>
              <a:rPr lang="en-AU" sz="3000" dirty="0" smtClean="0"/>
              <a:t> </a:t>
            </a:r>
            <a:r>
              <a:rPr lang="en-US" sz="3000" dirty="0" smtClean="0"/>
              <a:t> </a:t>
            </a:r>
            <a:endParaRPr lang="en-US" sz="3000" dirty="0"/>
          </a:p>
          <a:p>
            <a:endParaRPr lang="en-US" dirty="0"/>
          </a:p>
        </p:txBody>
      </p:sp>
    </p:spTree>
    <p:extLst>
      <p:ext uri="{BB962C8B-B14F-4D97-AF65-F5344CB8AC3E}">
        <p14:creationId xmlns:p14="http://schemas.microsoft.com/office/powerpoint/2010/main" val="3381088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err="1" smtClean="0"/>
              <a:t>Individualisation</a:t>
            </a:r>
            <a:endParaRPr lang="en-US" sz="3600" b="1" dirty="0"/>
          </a:p>
        </p:txBody>
      </p:sp>
      <p:sp>
        <p:nvSpPr>
          <p:cNvPr id="3" name="Content Placeholder 2"/>
          <p:cNvSpPr>
            <a:spLocks noGrp="1"/>
          </p:cNvSpPr>
          <p:nvPr>
            <p:ph idx="1"/>
          </p:nvPr>
        </p:nvSpPr>
        <p:spPr>
          <a:xfrm>
            <a:off x="467544" y="1268760"/>
            <a:ext cx="8229600" cy="4824536"/>
          </a:xfrm>
        </p:spPr>
        <p:txBody>
          <a:bodyPr/>
          <a:lstStyle/>
          <a:p>
            <a:pPr>
              <a:buFont typeface="Arial"/>
              <a:buChar char="•"/>
            </a:pPr>
            <a:r>
              <a:rPr lang="en-US" sz="3200" dirty="0" smtClean="0"/>
              <a:t>The compounding disabilities and disadvantages are attributed </a:t>
            </a:r>
            <a:r>
              <a:rPr lang="en-US" sz="3200" dirty="0"/>
              <a:t>primarily to the individual</a:t>
            </a:r>
            <a:r>
              <a:rPr lang="en-AU" sz="3200" dirty="0"/>
              <a:t> </a:t>
            </a:r>
          </a:p>
          <a:p>
            <a:pPr marL="457200" indent="-457200">
              <a:buFont typeface="Arial"/>
              <a:buChar char="•"/>
            </a:pPr>
            <a:r>
              <a:rPr lang="en-US" sz="3200" dirty="0"/>
              <a:t>P</a:t>
            </a:r>
            <a:r>
              <a:rPr lang="en-US" sz="3200" dirty="0" smtClean="0"/>
              <a:t>roblems individualized </a:t>
            </a:r>
            <a:r>
              <a:rPr lang="en-US" sz="3200" dirty="0"/>
              <a:t>(she or he is </a:t>
            </a:r>
            <a:r>
              <a:rPr lang="en-US" sz="3200" dirty="0" smtClean="0"/>
              <a:t>responsible for the complexity); social &amp; </a:t>
            </a:r>
            <a:r>
              <a:rPr lang="en-US" sz="3200" dirty="0"/>
              <a:t>structural factors that </a:t>
            </a:r>
            <a:r>
              <a:rPr lang="en-US" sz="3200" dirty="0" smtClean="0"/>
              <a:t>created </a:t>
            </a:r>
            <a:r>
              <a:rPr lang="en-US" sz="3200" dirty="0"/>
              <a:t>and maintained the need or dysfunction </a:t>
            </a:r>
            <a:r>
              <a:rPr lang="en-US" sz="3200" dirty="0" smtClean="0"/>
              <a:t>written </a:t>
            </a:r>
            <a:r>
              <a:rPr lang="en-US" sz="3200" dirty="0"/>
              <a:t>out of </a:t>
            </a:r>
            <a:r>
              <a:rPr lang="en-US" sz="3200" dirty="0" smtClean="0"/>
              <a:t>the story</a:t>
            </a:r>
          </a:p>
          <a:p>
            <a:pPr marL="457200" indent="-457200">
              <a:buFont typeface="Arial"/>
              <a:buChar char="•"/>
            </a:pPr>
            <a:r>
              <a:rPr lang="en-US" sz="3200" dirty="0"/>
              <a:t>F</a:t>
            </a:r>
            <a:r>
              <a:rPr lang="en-US" sz="3200" dirty="0" smtClean="0"/>
              <a:t>rom </a:t>
            </a:r>
            <a:r>
              <a:rPr lang="en-US" sz="3600" b="1" dirty="0" smtClean="0"/>
              <a:t>at risk </a:t>
            </a:r>
            <a:r>
              <a:rPr lang="en-US" sz="3200" dirty="0" smtClean="0"/>
              <a:t>to being </a:t>
            </a:r>
            <a:r>
              <a:rPr lang="en-US" sz="3600" b="1" dirty="0" smtClean="0"/>
              <a:t>a risk</a:t>
            </a:r>
            <a:endParaRPr lang="en-US" sz="3600" b="1" dirty="0"/>
          </a:p>
          <a:p>
            <a:endParaRPr lang="en-US" dirty="0"/>
          </a:p>
        </p:txBody>
      </p:sp>
    </p:spTree>
    <p:extLst>
      <p:ext uri="{BB962C8B-B14F-4D97-AF65-F5344CB8AC3E}">
        <p14:creationId xmlns:p14="http://schemas.microsoft.com/office/powerpoint/2010/main" val="882473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792088"/>
          </a:xfrm>
        </p:spPr>
        <p:txBody>
          <a:bodyPr/>
          <a:lstStyle/>
          <a:p>
            <a:r>
              <a:rPr lang="en-US" sz="3600" b="1" dirty="0" smtClean="0"/>
              <a:t>Creation of complex needs</a:t>
            </a:r>
            <a:endParaRPr lang="en-US" sz="3600" b="1" dirty="0"/>
          </a:p>
        </p:txBody>
      </p:sp>
      <p:sp>
        <p:nvSpPr>
          <p:cNvPr id="3" name="Content Placeholder 2"/>
          <p:cNvSpPr>
            <a:spLocks noGrp="1"/>
          </p:cNvSpPr>
          <p:nvPr>
            <p:ph idx="1"/>
          </p:nvPr>
        </p:nvSpPr>
        <p:spPr>
          <a:xfrm>
            <a:off x="467544" y="1196752"/>
            <a:ext cx="8229600" cy="4896544"/>
          </a:xfrm>
        </p:spPr>
        <p:txBody>
          <a:bodyPr/>
          <a:lstStyle/>
          <a:p>
            <a:pPr marL="457200" indent="-457200">
              <a:buFont typeface="Arial"/>
              <a:buChar char="•"/>
            </a:pPr>
            <a:r>
              <a:rPr lang="en-US" sz="3200" dirty="0"/>
              <a:t>L</a:t>
            </a:r>
            <a:r>
              <a:rPr lang="en-US" sz="3200" dirty="0" smtClean="0"/>
              <a:t>ack </a:t>
            </a:r>
            <a:r>
              <a:rPr lang="en-US" sz="3200" dirty="0"/>
              <a:t>of appropriate support and </a:t>
            </a:r>
            <a:r>
              <a:rPr lang="en-US" sz="3200" dirty="0" smtClean="0"/>
              <a:t>services</a:t>
            </a:r>
            <a:endParaRPr lang="en-US" sz="3200" dirty="0"/>
          </a:p>
          <a:p>
            <a:pPr marL="457200" indent="-457200">
              <a:buFont typeface="Arial"/>
              <a:buChar char="•"/>
            </a:pPr>
            <a:r>
              <a:rPr lang="en-US" sz="3200" dirty="0" smtClean="0"/>
              <a:t>the </a:t>
            </a:r>
            <a:r>
              <a:rPr lang="en-US" sz="3200" dirty="0"/>
              <a:t>use of control </a:t>
            </a:r>
            <a:r>
              <a:rPr lang="en-US" sz="3200" dirty="0" smtClean="0"/>
              <a:t>agencies (</a:t>
            </a:r>
            <a:r>
              <a:rPr lang="en-US" sz="3200" dirty="0" err="1" smtClean="0"/>
              <a:t>eg</a:t>
            </a:r>
            <a:r>
              <a:rPr lang="en-US" sz="3200" dirty="0" smtClean="0"/>
              <a:t> police as ‘care managers’)</a:t>
            </a:r>
            <a:endParaRPr lang="en-US" sz="3200" dirty="0"/>
          </a:p>
          <a:p>
            <a:pPr marL="457200" indent="-457200">
              <a:buFont typeface="Arial"/>
              <a:buChar char="•"/>
            </a:pPr>
            <a:r>
              <a:rPr lang="en-US" sz="3200" dirty="0" smtClean="0"/>
              <a:t>application of ‘risk’ management </a:t>
            </a:r>
            <a:r>
              <a:rPr lang="en-US" sz="3200" dirty="0"/>
              <a:t>for </a:t>
            </a:r>
            <a:r>
              <a:rPr lang="en-US" sz="3200" dirty="0" smtClean="0"/>
              <a:t>individuals </a:t>
            </a:r>
            <a:r>
              <a:rPr lang="en-US" sz="3200" dirty="0"/>
              <a:t>experiencing multiple disadvantages </a:t>
            </a:r>
            <a:r>
              <a:rPr lang="en-US" sz="3200" dirty="0" smtClean="0"/>
              <a:t>&amp; mental </a:t>
            </a:r>
            <a:r>
              <a:rPr lang="en-US" sz="3200" dirty="0"/>
              <a:t>and/ or cognitive </a:t>
            </a:r>
            <a:r>
              <a:rPr lang="en-US" sz="3200" dirty="0" smtClean="0"/>
              <a:t>impairment</a:t>
            </a:r>
            <a:endParaRPr lang="en-US" sz="3200" dirty="0"/>
          </a:p>
          <a:p>
            <a:pPr marL="457200" indent="-457200">
              <a:buFont typeface="Arial"/>
              <a:buChar char="•"/>
            </a:pPr>
            <a:r>
              <a:rPr lang="en-US" sz="3200" dirty="0" smtClean="0"/>
              <a:t>compounds these multiple difficult </a:t>
            </a:r>
            <a:r>
              <a:rPr lang="en-US" sz="3200" dirty="0"/>
              <a:t>life issues </a:t>
            </a:r>
            <a:r>
              <a:rPr lang="en-US" sz="3600" b="1" dirty="0"/>
              <a:t>creating</a:t>
            </a:r>
            <a:r>
              <a:rPr lang="en-US" sz="3200" b="1" dirty="0"/>
              <a:t> complex needs</a:t>
            </a:r>
            <a:r>
              <a:rPr lang="en-AU" sz="3200" b="1" dirty="0"/>
              <a:t> </a:t>
            </a:r>
            <a:endParaRPr lang="en-US" sz="3200" b="1" dirty="0"/>
          </a:p>
        </p:txBody>
      </p:sp>
    </p:spTree>
    <p:extLst>
      <p:ext uri="{BB962C8B-B14F-4D97-AF65-F5344CB8AC3E}">
        <p14:creationId xmlns:p14="http://schemas.microsoft.com/office/powerpoint/2010/main" val="29785652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9036496" cy="792088"/>
          </a:xfrm>
        </p:spPr>
        <p:txBody>
          <a:bodyPr/>
          <a:lstStyle/>
          <a:p>
            <a:r>
              <a:rPr lang="en-US" sz="3600" b="1" dirty="0" smtClean="0"/>
              <a:t>Benefit of linked data: Human, Health &amp; CJ</a:t>
            </a:r>
            <a:endParaRPr lang="en-US" sz="3600" b="1" dirty="0"/>
          </a:p>
        </p:txBody>
      </p:sp>
      <p:sp>
        <p:nvSpPr>
          <p:cNvPr id="3" name="Content Placeholder 2"/>
          <p:cNvSpPr>
            <a:spLocks noGrp="1"/>
          </p:cNvSpPr>
          <p:nvPr>
            <p:ph idx="1"/>
          </p:nvPr>
        </p:nvSpPr>
        <p:spPr/>
        <p:txBody>
          <a:bodyPr/>
          <a:lstStyle/>
          <a:p>
            <a:pPr>
              <a:buFont typeface="Arial"/>
              <a:buChar char="•"/>
            </a:pPr>
            <a:r>
              <a:rPr lang="en-US" sz="2800" dirty="0" smtClean="0"/>
              <a:t>Accurate event records: does </a:t>
            </a:r>
            <a:r>
              <a:rPr lang="en-US" sz="2800" dirty="0"/>
              <a:t>not rely on self report / memory</a:t>
            </a:r>
          </a:p>
          <a:p>
            <a:pPr>
              <a:buFont typeface="Arial"/>
              <a:buChar char="•"/>
            </a:pPr>
            <a:r>
              <a:rPr lang="en-US" sz="2800" dirty="0" smtClean="0"/>
              <a:t>But provides very rich individual as well as system information</a:t>
            </a:r>
          </a:p>
          <a:p>
            <a:pPr>
              <a:buFont typeface="Arial"/>
              <a:buChar char="•"/>
            </a:pPr>
            <a:r>
              <a:rPr lang="en-US" sz="2800" dirty="0" smtClean="0"/>
              <a:t>Reveals extent and depth of social determinants </a:t>
            </a:r>
          </a:p>
          <a:p>
            <a:pPr>
              <a:buFont typeface="Arial"/>
              <a:buChar char="•"/>
            </a:pPr>
            <a:r>
              <a:rPr lang="en-US" sz="2800" dirty="0" smtClean="0"/>
              <a:t>Shows the complex interactions amongst services &amp; </a:t>
            </a:r>
            <a:r>
              <a:rPr lang="en-US" sz="2800" dirty="0" err="1" smtClean="0"/>
              <a:t>lifecourse</a:t>
            </a:r>
            <a:r>
              <a:rPr lang="en-US" sz="2800" dirty="0" smtClean="0"/>
              <a:t> pathways through agencies</a:t>
            </a:r>
          </a:p>
          <a:p>
            <a:pPr>
              <a:buFont typeface="Arial"/>
              <a:buChar char="•"/>
            </a:pPr>
            <a:r>
              <a:rPr lang="en-US" sz="2800" dirty="0" smtClean="0"/>
              <a:t>Enables far more accurate </a:t>
            </a:r>
            <a:r>
              <a:rPr lang="en-US" sz="2800" dirty="0" err="1" smtClean="0"/>
              <a:t>costings</a:t>
            </a:r>
            <a:endParaRPr lang="en-US" sz="2800" dirty="0" smtClean="0"/>
          </a:p>
          <a:p>
            <a:endParaRPr lang="en-US" dirty="0"/>
          </a:p>
        </p:txBody>
      </p:sp>
    </p:spTree>
    <p:extLst>
      <p:ext uri="{BB962C8B-B14F-4D97-AF65-F5344CB8AC3E}">
        <p14:creationId xmlns:p14="http://schemas.microsoft.com/office/powerpoint/2010/main" val="4172906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792088"/>
          </a:xfrm>
        </p:spPr>
        <p:txBody>
          <a:bodyPr/>
          <a:lstStyle/>
          <a:p>
            <a:r>
              <a:rPr lang="en-US" sz="4000" b="1" dirty="0" smtClean="0">
                <a:latin typeface="Calibri" pitchFamily="34" charset="0"/>
              </a:rPr>
              <a:t>New </a:t>
            </a:r>
            <a:r>
              <a:rPr lang="en-US" sz="4000" b="1" dirty="0" err="1" smtClean="0">
                <a:latin typeface="Calibri" pitchFamily="34" charset="0"/>
              </a:rPr>
              <a:t>Conceptualisation</a:t>
            </a:r>
            <a:r>
              <a:rPr lang="en-US" sz="4000" b="1" dirty="0" smtClean="0">
                <a:latin typeface="Calibri" pitchFamily="34" charset="0"/>
              </a:rPr>
              <a:t> of Disability in CJS</a:t>
            </a:r>
            <a:endParaRPr lang="en-US" sz="4000" b="1" dirty="0">
              <a:latin typeface="Calibri" pitchFamily="34" charset="0"/>
            </a:endParaRPr>
          </a:p>
        </p:txBody>
      </p:sp>
      <p:sp>
        <p:nvSpPr>
          <p:cNvPr id="3" name="Content Placeholder 2"/>
          <p:cNvSpPr>
            <a:spLocks noGrp="1"/>
          </p:cNvSpPr>
          <p:nvPr>
            <p:ph idx="1"/>
          </p:nvPr>
        </p:nvSpPr>
        <p:spPr>
          <a:xfrm>
            <a:off x="467544" y="1772816"/>
            <a:ext cx="8229600" cy="3744416"/>
          </a:xfrm>
        </p:spPr>
        <p:txBody>
          <a:bodyPr/>
          <a:lstStyle/>
          <a:p>
            <a:pPr marL="457200" indent="-457200">
              <a:buClr>
                <a:srgbClr val="FF6600"/>
              </a:buClr>
              <a:buSzPct val="75000"/>
              <a:buFont typeface="Wingdings" charset="2"/>
              <a:buChar char="§"/>
            </a:pPr>
            <a:r>
              <a:rPr lang="en-US" sz="3400" dirty="0">
                <a:latin typeface="Calibri" pitchFamily="34" charset="0"/>
              </a:rPr>
              <a:t>H</a:t>
            </a:r>
            <a:r>
              <a:rPr lang="en-US" sz="3400" dirty="0" smtClean="0">
                <a:latin typeface="Calibri" pitchFamily="34" charset="0"/>
              </a:rPr>
              <a:t>ighly </a:t>
            </a:r>
            <a:r>
              <a:rPr lang="en-US" sz="3400" dirty="0">
                <a:latin typeface="Calibri" pitchFamily="34" charset="0"/>
              </a:rPr>
              <a:t>disadvantaged </a:t>
            </a:r>
            <a:r>
              <a:rPr lang="en-US" sz="3400" dirty="0" smtClean="0">
                <a:latin typeface="Calibri" pitchFamily="34" charset="0"/>
              </a:rPr>
              <a:t>places early in life &amp; funneled into a </a:t>
            </a:r>
            <a:r>
              <a:rPr lang="en-US" sz="3400" b="1" dirty="0">
                <a:latin typeface="Calibri" pitchFamily="34" charset="0"/>
              </a:rPr>
              <a:t>liminal </a:t>
            </a:r>
            <a:r>
              <a:rPr lang="en-US" sz="3400" b="1" dirty="0" err="1">
                <a:latin typeface="Calibri" pitchFamily="34" charset="0"/>
              </a:rPr>
              <a:t>marginalised</a:t>
            </a:r>
            <a:r>
              <a:rPr lang="en-US" sz="3400" b="1" dirty="0">
                <a:latin typeface="Calibri" pitchFamily="34" charset="0"/>
              </a:rPr>
              <a:t> community/criminal justice </a:t>
            </a:r>
            <a:r>
              <a:rPr lang="en-US" sz="3400" b="1" dirty="0" smtClean="0">
                <a:latin typeface="Calibri" pitchFamily="34" charset="0"/>
              </a:rPr>
              <a:t>space</a:t>
            </a:r>
          </a:p>
          <a:p>
            <a:pPr marL="457200" indent="-457200">
              <a:buClr>
                <a:srgbClr val="FF6600"/>
              </a:buClr>
              <a:buSzPct val="75000"/>
              <a:buFont typeface="Wingdings" charset="2"/>
              <a:buChar char="§"/>
            </a:pPr>
            <a:r>
              <a:rPr lang="en-US" sz="3400" dirty="0" smtClean="0">
                <a:latin typeface="Calibri" pitchFamily="34" charset="0"/>
              </a:rPr>
              <a:t>Not </a:t>
            </a:r>
            <a:r>
              <a:rPr lang="en-US" sz="3400" dirty="0">
                <a:latin typeface="Calibri" pitchFamily="34" charset="0"/>
              </a:rPr>
              <a:t>falling through the cracks, </a:t>
            </a:r>
            <a:r>
              <a:rPr lang="en-US" sz="3400" dirty="0" smtClean="0">
                <a:latin typeface="Calibri" pitchFamily="34" charset="0"/>
              </a:rPr>
              <a:t>rather, as young people </a:t>
            </a:r>
            <a:r>
              <a:rPr lang="en-US" sz="3400" dirty="0">
                <a:latin typeface="Calibri" pitchFamily="34" charset="0"/>
              </a:rPr>
              <a:t>on the conveyor belt / given a ticket on the CJS </a:t>
            </a:r>
            <a:r>
              <a:rPr lang="en-US" sz="3400" dirty="0" smtClean="0">
                <a:latin typeface="Calibri" pitchFamily="34" charset="0"/>
              </a:rPr>
              <a:t>train. Systematic and patterned.</a:t>
            </a:r>
            <a:endParaRPr lang="en-US" sz="3400" dirty="0">
              <a:latin typeface="Calibri" pitchFamily="34" charset="0"/>
            </a:endParaRPr>
          </a:p>
          <a:p>
            <a:pPr marL="457200" indent="-457200">
              <a:buClr>
                <a:srgbClr val="FF6600"/>
              </a:buClr>
              <a:buSzPct val="75000"/>
              <a:buFont typeface="Wingdings" charset="2"/>
              <a:buChar char="§"/>
            </a:pPr>
            <a:endParaRPr lang="en-US" sz="3400" b="1" dirty="0" smtClean="0">
              <a:latin typeface="Calibri" pitchFamily="34" charset="0"/>
            </a:endParaRPr>
          </a:p>
        </p:txBody>
      </p:sp>
    </p:spTree>
    <p:extLst>
      <p:ext uri="{BB962C8B-B14F-4D97-AF65-F5344CB8AC3E}">
        <p14:creationId xmlns:p14="http://schemas.microsoft.com/office/powerpoint/2010/main" val="3194639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study</a:t>
            </a:r>
            <a:endParaRPr lang="en-US" b="1" dirty="0"/>
          </a:p>
        </p:txBody>
      </p:sp>
      <p:sp>
        <p:nvSpPr>
          <p:cNvPr id="3" name="Content Placeholder 2"/>
          <p:cNvSpPr>
            <a:spLocks noGrp="1"/>
          </p:cNvSpPr>
          <p:nvPr>
            <p:ph idx="1"/>
          </p:nvPr>
        </p:nvSpPr>
        <p:spPr>
          <a:xfrm>
            <a:off x="395536" y="1052736"/>
            <a:ext cx="8229600" cy="4752528"/>
          </a:xfrm>
        </p:spPr>
        <p:txBody>
          <a:bodyPr/>
          <a:lstStyle/>
          <a:p>
            <a:pPr>
              <a:buClr>
                <a:srgbClr val="FF6600"/>
              </a:buClr>
              <a:buFont typeface="Wingdings" charset="2"/>
              <a:buChar char="§"/>
            </a:pPr>
            <a:r>
              <a:rPr lang="en-US" sz="2800" dirty="0" smtClean="0"/>
              <a:t>ARC Linkage study 2007-2010</a:t>
            </a:r>
          </a:p>
          <a:p>
            <a:pPr>
              <a:buClr>
                <a:srgbClr val="FF6600"/>
              </a:buClr>
              <a:buFont typeface="Wingdings" charset="2"/>
              <a:buChar char="§"/>
            </a:pPr>
            <a:r>
              <a:rPr lang="en-US" sz="2800" dirty="0" smtClean="0"/>
              <a:t>CIs: Eileen Baldry, Leanne Dowse, Ian Webster</a:t>
            </a:r>
          </a:p>
          <a:p>
            <a:pPr>
              <a:buClr>
                <a:srgbClr val="FF6600"/>
              </a:buClr>
              <a:buFont typeface="Wingdings" charset="2"/>
              <a:buChar char="§"/>
            </a:pPr>
            <a:r>
              <a:rPr lang="en-US" sz="2800" dirty="0" smtClean="0"/>
              <a:t>PIs: Tony Butler, Simon </a:t>
            </a:r>
            <a:r>
              <a:rPr lang="en-US" sz="2800" dirty="0" err="1" smtClean="0"/>
              <a:t>Eyland</a:t>
            </a:r>
            <a:r>
              <a:rPr lang="en-US" sz="2800" dirty="0" smtClean="0"/>
              <a:t>, Jim Simpson</a:t>
            </a:r>
          </a:p>
          <a:p>
            <a:pPr marL="457200" indent="-457200">
              <a:buClr>
                <a:srgbClr val="FF6600"/>
              </a:buClr>
              <a:buFont typeface="Arial"/>
              <a:buChar char="•"/>
            </a:pPr>
            <a:r>
              <a:rPr lang="en-US" sz="2800" dirty="0" smtClean="0"/>
              <a:t>Partner </a:t>
            </a:r>
            <a:r>
              <a:rPr lang="en-US" sz="2800" dirty="0" err="1" smtClean="0"/>
              <a:t>Organisations</a:t>
            </a:r>
            <a:r>
              <a:rPr lang="en-US" sz="2800" dirty="0" smtClean="0"/>
              <a:t>: Corrective Services NSW, Justice Health, NSW Police, Housing NSW, NSW Council for Intellectual Disability, Juvenile Justice NSW</a:t>
            </a:r>
          </a:p>
          <a:p>
            <a:pPr>
              <a:buClr>
                <a:srgbClr val="FF6600"/>
              </a:buClr>
              <a:buFont typeface="Wingdings" charset="2"/>
              <a:buChar char="§"/>
            </a:pPr>
            <a:r>
              <a:rPr lang="en-US" sz="2800" dirty="0" smtClean="0"/>
              <a:t>Continuing with ARC Linkage </a:t>
            </a:r>
            <a:r>
              <a:rPr lang="en-US" sz="2800" i="1" dirty="0" smtClean="0"/>
              <a:t>Indigenous Australians with mental health disorders and cognitive disability in the CJS 2011-2013</a:t>
            </a:r>
            <a:endParaRPr lang="en-US" sz="2800" i="1"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4</a:t>
            </a:fld>
            <a:endParaRPr lang="en-US"/>
          </a:p>
        </p:txBody>
      </p:sp>
    </p:spTree>
    <p:extLst>
      <p:ext uri="{BB962C8B-B14F-4D97-AF65-F5344CB8AC3E}">
        <p14:creationId xmlns:p14="http://schemas.microsoft.com/office/powerpoint/2010/main" val="34345430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92088"/>
          </a:xfrm>
        </p:spPr>
        <p:txBody>
          <a:bodyPr>
            <a:normAutofit fontScale="90000"/>
          </a:bodyPr>
          <a:lstStyle/>
          <a:p>
            <a:r>
              <a:rPr lang="en-US" sz="3111" b="1" dirty="0"/>
              <a:t>The Study </a:t>
            </a:r>
            <a:r>
              <a:rPr lang="en-US" sz="3111" b="1" dirty="0" smtClean="0"/>
              <a:t>approach</a:t>
            </a:r>
            <a:r>
              <a:rPr lang="en-US" b="1" dirty="0"/>
              <a:t/>
            </a:r>
            <a:br>
              <a:rPr lang="en-US" b="1" dirty="0"/>
            </a:br>
            <a:endParaRPr lang="en-US" dirty="0"/>
          </a:p>
        </p:txBody>
      </p:sp>
      <p:sp>
        <p:nvSpPr>
          <p:cNvPr id="3" name="Content Placeholder 2"/>
          <p:cNvSpPr>
            <a:spLocks noGrp="1"/>
          </p:cNvSpPr>
          <p:nvPr>
            <p:ph idx="1"/>
          </p:nvPr>
        </p:nvSpPr>
        <p:spPr>
          <a:xfrm>
            <a:off x="457200" y="1051979"/>
            <a:ext cx="8229600" cy="5117733"/>
          </a:xfrm>
        </p:spPr>
        <p:txBody>
          <a:bodyPr>
            <a:normAutofit lnSpcReduction="10000"/>
          </a:bodyPr>
          <a:lstStyle/>
          <a:p>
            <a:pPr>
              <a:lnSpc>
                <a:spcPct val="80000"/>
              </a:lnSpc>
              <a:buClr>
                <a:schemeClr val="tx1"/>
              </a:buClr>
              <a:buFont typeface="Wingdings" pitchFamily="19" charset="2"/>
              <a:buChar char="§"/>
            </a:pPr>
            <a:r>
              <a:rPr lang="en-US" sz="2400" b="1" dirty="0" smtClean="0">
                <a:latin typeface="Calibri" pitchFamily="19" charset="0"/>
              </a:rPr>
              <a:t>Method: Innovative data linkage and merging</a:t>
            </a:r>
            <a:endParaRPr lang="en-US" sz="2400" dirty="0" smtClean="0">
              <a:latin typeface="Calibri" pitchFamily="19" charset="0"/>
            </a:endParaRPr>
          </a:p>
          <a:p>
            <a:pPr lvl="1">
              <a:lnSpc>
                <a:spcPct val="80000"/>
              </a:lnSpc>
              <a:buClr>
                <a:srgbClr val="FF9900"/>
              </a:buClr>
              <a:buSzPct val="75000"/>
              <a:buFont typeface="Wingdings" pitchFamily="19" charset="2"/>
              <a:buChar char="q"/>
            </a:pPr>
            <a:r>
              <a:rPr lang="en-US" sz="2500" dirty="0" smtClean="0">
                <a:latin typeface="Calibri" pitchFamily="19" charset="0"/>
              </a:rPr>
              <a:t>Cohort: 2001 Inmate Health Survey &amp; DCS Statewide Disability database</a:t>
            </a:r>
          </a:p>
          <a:p>
            <a:pPr lvl="1">
              <a:lnSpc>
                <a:spcPct val="80000"/>
              </a:lnSpc>
              <a:buClr>
                <a:srgbClr val="FF9900"/>
              </a:buClr>
              <a:buSzPct val="75000"/>
              <a:buFont typeface="Wingdings" pitchFamily="19" charset="2"/>
              <a:buChar char="q"/>
            </a:pPr>
            <a:r>
              <a:rPr lang="en-AU" sz="2500" dirty="0" smtClean="0">
                <a:latin typeface="Calibri" pitchFamily="19" charset="0"/>
              </a:rPr>
              <a:t>Add Data drawn from:</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The Centre for Health Research in CJS Health NSW (+data from 2009 survey)</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NSW Department of Corrective Services </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BOCSAR</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NSW Police </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Juvenile Justice</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Housing NSW</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ADHC</a:t>
            </a:r>
          </a:p>
          <a:p>
            <a:pPr marL="1200150" lvl="2" indent="-285750">
              <a:lnSpc>
                <a:spcPct val="80000"/>
              </a:lnSpc>
              <a:buClr>
                <a:srgbClr val="FF9900"/>
              </a:buClr>
              <a:buSzPct val="75000"/>
              <a:buFont typeface="Wingdings" pitchFamily="19" charset="2"/>
              <a:buChar char="q"/>
            </a:pPr>
            <a:r>
              <a:rPr lang="en-US" sz="2200" dirty="0" smtClean="0">
                <a:latin typeface="Calibri" pitchFamily="19" charset="0"/>
              </a:rPr>
              <a:t>Legal Aid NSW</a:t>
            </a:r>
            <a:endParaRPr lang="en-AU" sz="2200" dirty="0" smtClean="0">
              <a:latin typeface="Calibri" pitchFamily="19" charset="0"/>
            </a:endParaRP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NSW Health (mortality, </a:t>
            </a:r>
            <a:r>
              <a:rPr lang="en-AU" sz="2200" dirty="0" err="1" smtClean="0">
                <a:latin typeface="Calibri" pitchFamily="19" charset="0"/>
              </a:rPr>
              <a:t>pharma</a:t>
            </a:r>
            <a:r>
              <a:rPr lang="en-AU" sz="2200" dirty="0" smtClean="0">
                <a:latin typeface="Calibri" pitchFamily="19" charset="0"/>
              </a:rPr>
              <a:t>., admissions)</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Community Services – out of home care</a:t>
            </a:r>
          </a:p>
          <a:p>
            <a:pPr marL="1200150" lvl="2" indent="-285750">
              <a:lnSpc>
                <a:spcPct val="80000"/>
              </a:lnSpc>
              <a:buClr>
                <a:srgbClr val="FF9900"/>
              </a:buClr>
              <a:buSzPct val="75000"/>
              <a:buFont typeface="Wingdings" pitchFamily="19" charset="2"/>
              <a:buChar char="q"/>
            </a:pPr>
            <a:r>
              <a:rPr lang="en-AU" sz="2200" dirty="0" smtClean="0">
                <a:latin typeface="Calibri" pitchFamily="19" charset="0"/>
              </a:rPr>
              <a:t>Negotiating Public Guardian &amp; Financial Manager</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5</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793560"/>
          </a:xfrm>
        </p:spPr>
        <p:txBody>
          <a:bodyPr/>
          <a:lstStyle/>
          <a:p>
            <a:r>
              <a:rPr lang="en-US" sz="3600" b="1" dirty="0" smtClean="0">
                <a:latin typeface="Calibri" pitchFamily="34" charset="0"/>
              </a:rPr>
              <a:t>SQL server, relational dataset</a:t>
            </a:r>
            <a:endParaRPr lang="en-US" sz="3600" b="1" dirty="0">
              <a:latin typeface="Calibri" pitchFamily="34" charset="0"/>
            </a:endParaRPr>
          </a:p>
        </p:txBody>
      </p:sp>
      <p:graphicFrame>
        <p:nvGraphicFramePr>
          <p:cNvPr id="3" name="Diagram 2"/>
          <p:cNvGraphicFramePr/>
          <p:nvPr>
            <p:extLst>
              <p:ext uri="{D42A27DB-BD31-4B8C-83A1-F6EECF244321}">
                <p14:modId xmlns:p14="http://schemas.microsoft.com/office/powerpoint/2010/main" val="3539029029"/>
              </p:ext>
            </p:extLst>
          </p:nvPr>
        </p:nvGraphicFramePr>
        <p:xfrm>
          <a:off x="1187624" y="1196752"/>
          <a:ext cx="70567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2333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556" b="1" dirty="0">
                <a:latin typeface="Calibri" pitchFamily="19" charset="0"/>
              </a:rPr>
              <a:t>Cohort - Summary</a:t>
            </a:r>
            <a:r>
              <a:rPr lang="en-US" b="1" dirty="0">
                <a:latin typeface="Calibri" pitchFamily="19" charset="0"/>
              </a:rPr>
              <a:t/>
            </a:r>
            <a:br>
              <a:rPr lang="en-US" b="1" dirty="0">
                <a:latin typeface="Calibri" pitchFamily="19" charset="0"/>
              </a:rPr>
            </a:br>
            <a:endParaRPr lang="en-US" dirty="0"/>
          </a:p>
        </p:txBody>
      </p:sp>
      <p:sp>
        <p:nvSpPr>
          <p:cNvPr id="3" name="Content Placeholder 2"/>
          <p:cNvSpPr>
            <a:spLocks noGrp="1"/>
          </p:cNvSpPr>
          <p:nvPr>
            <p:ph idx="1"/>
          </p:nvPr>
        </p:nvSpPr>
        <p:spPr>
          <a:xfrm>
            <a:off x="457200" y="1066800"/>
            <a:ext cx="8229600" cy="4800600"/>
          </a:xfrm>
        </p:spPr>
        <p:txBody>
          <a:bodyPr>
            <a:noAutofit/>
          </a:bodyPr>
          <a:lstStyle/>
          <a:p>
            <a:pPr>
              <a:buClr>
                <a:srgbClr val="FF9900"/>
              </a:buClr>
              <a:buSzPct val="75000"/>
              <a:buFont typeface="Wingdings" charset="2"/>
              <a:buChar char="§"/>
            </a:pPr>
            <a:r>
              <a:rPr lang="en-US" sz="3200" dirty="0" smtClean="0">
                <a:latin typeface="Calibri" pitchFamily="19" charset="0"/>
              </a:rPr>
              <a:t>Full Cohort N=2,731</a:t>
            </a:r>
          </a:p>
          <a:p>
            <a:pPr>
              <a:buClr>
                <a:srgbClr val="FF9900"/>
              </a:buClr>
              <a:buSzPct val="75000"/>
              <a:buFont typeface="Wingdings" charset="2"/>
              <a:buChar char="§"/>
            </a:pPr>
            <a:r>
              <a:rPr lang="en-US" sz="3200" dirty="0" smtClean="0">
                <a:latin typeface="Calibri" pitchFamily="19" charset="0"/>
              </a:rPr>
              <a:t>ID/BID N = 1,400</a:t>
            </a:r>
          </a:p>
          <a:p>
            <a:pPr>
              <a:buClr>
                <a:srgbClr val="FF9900"/>
              </a:buClr>
              <a:buSzPct val="75000"/>
              <a:buFont typeface="Wingdings" charset="2"/>
              <a:buChar char="§"/>
            </a:pPr>
            <a:r>
              <a:rPr lang="en-US" sz="3200" dirty="0" smtClean="0">
                <a:latin typeface="Calibri" pitchFamily="19" charset="0"/>
              </a:rPr>
              <a:t>MH = ~ 65%</a:t>
            </a:r>
          </a:p>
          <a:p>
            <a:pPr>
              <a:buClr>
                <a:srgbClr val="FF9900"/>
              </a:buClr>
              <a:buSzPct val="75000"/>
              <a:buFont typeface="Wingdings" charset="2"/>
              <a:buChar char="§"/>
            </a:pPr>
            <a:r>
              <a:rPr lang="en-US" sz="3200" dirty="0" smtClean="0">
                <a:latin typeface="Calibri" pitchFamily="19" charset="0"/>
              </a:rPr>
              <a:t>Complex Needs = ~ 70%</a:t>
            </a:r>
          </a:p>
          <a:p>
            <a:pPr>
              <a:buClr>
                <a:srgbClr val="FF9900"/>
              </a:buClr>
              <a:buSzPct val="75000"/>
              <a:buFont typeface="Wingdings" charset="2"/>
              <a:buChar char="§"/>
            </a:pPr>
            <a:r>
              <a:rPr lang="en-US" sz="3200" dirty="0" smtClean="0">
                <a:latin typeface="Calibri" pitchFamily="19" charset="0"/>
              </a:rPr>
              <a:t>Women = 11%</a:t>
            </a:r>
          </a:p>
          <a:p>
            <a:pPr>
              <a:buClr>
                <a:srgbClr val="FF9900"/>
              </a:buClr>
              <a:buSzPct val="75000"/>
              <a:buFont typeface="Wingdings" charset="2"/>
              <a:buChar char="§"/>
            </a:pPr>
            <a:r>
              <a:rPr lang="en-US" sz="3200" dirty="0" smtClean="0">
                <a:latin typeface="Calibri" pitchFamily="19" charset="0"/>
              </a:rPr>
              <a:t>Indigenous Australians = 25%</a:t>
            </a:r>
          </a:p>
          <a:p>
            <a:pPr>
              <a:buClr>
                <a:srgbClr val="FF9900"/>
              </a:buClr>
              <a:buSzPct val="75000"/>
              <a:buFont typeface="Wingdings" charset="2"/>
              <a:buChar char="§"/>
            </a:pPr>
            <a:r>
              <a:rPr lang="en-US" sz="3200" dirty="0" smtClean="0">
                <a:latin typeface="Calibri" pitchFamily="19" charset="0"/>
              </a:rPr>
              <a:t>~40% had been Juvenile Justice clients</a:t>
            </a:r>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Pathways</a:t>
            </a:r>
            <a:endParaRPr lang="en-US" sz="4800" dirty="0"/>
          </a:p>
        </p:txBody>
      </p:sp>
      <p:sp>
        <p:nvSpPr>
          <p:cNvPr id="3" name="Subtitle 2"/>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D0D40128-4B05-1044-9F7A-96E087F330C1}"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793560"/>
          </a:xfrm>
        </p:spPr>
        <p:txBody>
          <a:bodyPr/>
          <a:lstStyle/>
          <a:p>
            <a:r>
              <a:rPr lang="en-US" b="1" dirty="0" smtClean="0"/>
              <a:t>Analyses using diagnoses </a:t>
            </a:r>
            <a:r>
              <a:rPr lang="en-US" b="1" dirty="0" err="1" smtClean="0"/>
              <a:t>eg</a:t>
            </a:r>
            <a:endParaRPr lang="en-US" b="1"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D0D40128-4B05-1044-9F7A-96E087F330C1}" type="slidenum">
              <a:rPr lang="en-US" smtClean="0"/>
              <a:pPr/>
              <a:t>9</a:t>
            </a:fld>
            <a:endParaRPr lang="en-US"/>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403648" y="980728"/>
            <a:ext cx="5976664" cy="4896543"/>
          </a:xfrm>
          <a:prstGeom prst="rect">
            <a:avLst/>
          </a:prstGeom>
          <a:noFill/>
        </p:spPr>
      </p:pic>
    </p:spTree>
    <p:extLst>
      <p:ext uri="{BB962C8B-B14F-4D97-AF65-F5344CB8AC3E}">
        <p14:creationId xmlns:p14="http://schemas.microsoft.com/office/powerpoint/2010/main" val="23971514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 Template - MSS">
  <a:themeElements>
    <a:clrScheme name="Custom 1">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ommet"/>
        <a:ea typeface=""/>
        <a:cs typeface=""/>
      </a:majorFont>
      <a:minorFont>
        <a:latin typeface="Somme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kumimoji="0" sz="1150" b="1" i="0" u="none" strike="noStrike" kern="1200" cap="none" spc="0" normalizeH="0" baseline="0" noProof="0" dirty="0" smtClean="0">
            <a:ln>
              <a:noFill/>
            </a:ln>
            <a:solidFill>
              <a:schemeClr val="tx1"/>
            </a:solidFill>
            <a:effectLst/>
            <a:uLnTx/>
            <a:uFillTx/>
            <a:latin typeface="Sommet bold"/>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 Template - MSS.potx</Template>
  <TotalTime>2928</TotalTime>
  <Words>1328</Words>
  <Application>Microsoft Macintosh PowerPoint</Application>
  <PresentationFormat>On-screen Show (4:3)</PresentationFormat>
  <Paragraphs>183</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Powerpoint Template - MSS</vt:lpstr>
      <vt:lpstr>Document</vt:lpstr>
      <vt:lpstr>PowerPoint Presentation</vt:lpstr>
      <vt:lpstr>Presentation Outline</vt:lpstr>
      <vt:lpstr>Benefit of linked data: Human, Health &amp; CJ</vt:lpstr>
      <vt:lpstr>The study</vt:lpstr>
      <vt:lpstr>The Study approach </vt:lpstr>
      <vt:lpstr>SQL server, relational dataset</vt:lpstr>
      <vt:lpstr>Cohort - Summary </vt:lpstr>
      <vt:lpstr>Pathways</vt:lpstr>
      <vt:lpstr>Analyses using diagnoses eg</vt:lpstr>
      <vt:lpstr>PowerPoint Presentation</vt:lpstr>
      <vt:lpstr>MHDCD Study: Education </vt:lpstr>
      <vt:lpstr>School Expulsion: MHDCD cohort compared with Inmate Health Survey Sample </vt:lpstr>
      <vt:lpstr>Out of home care</vt:lpstr>
      <vt:lpstr>Disability service </vt:lpstr>
      <vt:lpstr>PowerPoint Presentation</vt:lpstr>
      <vt:lpstr>Housing Assistance </vt:lpstr>
      <vt:lpstr>Police Contacts</vt:lpstr>
      <vt:lpstr>Contact with Juvenile Justice</vt:lpstr>
      <vt:lpstr>JJ Custodial episodes &amp; LOS</vt:lpstr>
      <vt:lpstr>All custody</vt:lpstr>
      <vt:lpstr>Pathway Indicators </vt:lpstr>
      <vt:lpstr>Importance of place</vt:lpstr>
      <vt:lpstr>CI &amp; pathways into the CJS Multi-factorial and multi-stage</vt:lpstr>
      <vt:lpstr>Pathways: iterative, looping, cycling, compounding </vt:lpstr>
      <vt:lpstr>PowerPoint Presentation</vt:lpstr>
      <vt:lpstr>Costs/cost benefits: Casey</vt:lpstr>
      <vt:lpstr>So …</vt:lpstr>
      <vt:lpstr>Individualisation</vt:lpstr>
      <vt:lpstr>Creation of complex needs</vt:lpstr>
      <vt:lpstr>New Conceptualisation of Disability in CJS</vt:lpstr>
    </vt:vector>
  </TitlesOfParts>
  <Company>UNSW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Faculty of Arts SSIS</dc:creator>
  <cp:lastModifiedBy>Faculty of Arts SSIS</cp:lastModifiedBy>
  <cp:revision>107</cp:revision>
  <dcterms:created xsi:type="dcterms:W3CDTF">2012-12-05T12:22:06Z</dcterms:created>
  <dcterms:modified xsi:type="dcterms:W3CDTF">2013-11-20T22:05:23Z</dcterms:modified>
</cp:coreProperties>
</file>