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37"/>
  </p:notesMasterIdLst>
  <p:sldIdLst>
    <p:sldId id="256" r:id="rId7"/>
    <p:sldId id="258" r:id="rId8"/>
    <p:sldId id="279" r:id="rId9"/>
    <p:sldId id="266" r:id="rId10"/>
    <p:sldId id="292" r:id="rId11"/>
    <p:sldId id="300" r:id="rId12"/>
    <p:sldId id="297" r:id="rId13"/>
    <p:sldId id="301" r:id="rId14"/>
    <p:sldId id="284" r:id="rId15"/>
    <p:sldId id="288" r:id="rId16"/>
    <p:sldId id="274" r:id="rId17"/>
    <p:sldId id="299" r:id="rId18"/>
    <p:sldId id="293" r:id="rId19"/>
    <p:sldId id="294" r:id="rId20"/>
    <p:sldId id="295" r:id="rId21"/>
    <p:sldId id="296" r:id="rId22"/>
    <p:sldId id="302" r:id="rId23"/>
    <p:sldId id="263" r:id="rId24"/>
    <p:sldId id="265" r:id="rId25"/>
    <p:sldId id="271" r:id="rId26"/>
    <p:sldId id="268" r:id="rId27"/>
    <p:sldId id="269" r:id="rId28"/>
    <p:sldId id="283" r:id="rId29"/>
    <p:sldId id="264" r:id="rId30"/>
    <p:sldId id="272" r:id="rId31"/>
    <p:sldId id="273" r:id="rId32"/>
    <p:sldId id="291" r:id="rId33"/>
    <p:sldId id="276" r:id="rId34"/>
    <p:sldId id="278" r:id="rId35"/>
    <p:sldId id="26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CA6"/>
    <a:srgbClr val="415866"/>
    <a:srgbClr val="F89633"/>
    <a:srgbClr val="EE7F4B"/>
    <a:srgbClr val="003E7E"/>
    <a:srgbClr val="7283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F811C5-2198-415E-AB13-B90BAD6D5A0E}" v="9" dt="2025-05-16T03:04:12.4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727"/>
  </p:normalViewPr>
  <p:slideViewPr>
    <p:cSldViewPr snapToGrid="0">
      <p:cViewPr varScale="1">
        <p:scale>
          <a:sx n="102" d="100"/>
          <a:sy n="102" d="100"/>
        </p:scale>
        <p:origin x="792"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s, Stephanie (DHS)" userId="0990eb43-49db-45ce-8fdd-cccf854a5d49" providerId="ADAL" clId="{78F811C5-2198-415E-AB13-B90BAD6D5A0E}"/>
    <pc:docChg chg="undo custSel delSld modSld">
      <pc:chgData name="Edwards, Stephanie (DHS)" userId="0990eb43-49db-45ce-8fdd-cccf854a5d49" providerId="ADAL" clId="{78F811C5-2198-415E-AB13-B90BAD6D5A0E}" dt="2025-05-16T03:04:12.455" v="372" actId="20577"/>
      <pc:docMkLst>
        <pc:docMk/>
      </pc:docMkLst>
      <pc:sldChg chg="delSp modSp mod">
        <pc:chgData name="Edwards, Stephanie (DHS)" userId="0990eb43-49db-45ce-8fdd-cccf854a5d49" providerId="ADAL" clId="{78F811C5-2198-415E-AB13-B90BAD6D5A0E}" dt="2025-05-14T04:51:40.791" v="352" actId="478"/>
        <pc:sldMkLst>
          <pc:docMk/>
          <pc:sldMk cId="904263351" sldId="260"/>
        </pc:sldMkLst>
      </pc:sldChg>
      <pc:sldChg chg="modSp mod">
        <pc:chgData name="Edwards, Stephanie (DHS)" userId="0990eb43-49db-45ce-8fdd-cccf854a5d49" providerId="ADAL" clId="{78F811C5-2198-415E-AB13-B90BAD6D5A0E}" dt="2025-05-14T04:54:32.916" v="358" actId="13244"/>
        <pc:sldMkLst>
          <pc:docMk/>
          <pc:sldMk cId="1934301060" sldId="268"/>
        </pc:sldMkLst>
        <pc:picChg chg="mod ord">
          <ac:chgData name="Edwards, Stephanie (DHS)" userId="0990eb43-49db-45ce-8fdd-cccf854a5d49" providerId="ADAL" clId="{78F811C5-2198-415E-AB13-B90BAD6D5A0E}" dt="2025-05-14T04:54:32.916" v="358" actId="13244"/>
          <ac:picMkLst>
            <pc:docMk/>
            <pc:sldMk cId="1934301060" sldId="268"/>
            <ac:picMk id="6" creationId="{5F00D2A9-61B8-37B0-B2E7-165C85FF28F5}"/>
          </ac:picMkLst>
        </pc:picChg>
      </pc:sldChg>
      <pc:sldChg chg="modSp mod">
        <pc:chgData name="Edwards, Stephanie (DHS)" userId="0990eb43-49db-45ce-8fdd-cccf854a5d49" providerId="ADAL" clId="{78F811C5-2198-415E-AB13-B90BAD6D5A0E}" dt="2025-05-14T04:42:19.013" v="279" actId="20577"/>
        <pc:sldMkLst>
          <pc:docMk/>
          <pc:sldMk cId="894271960" sldId="269"/>
        </pc:sldMkLst>
        <pc:spChg chg="mod">
          <ac:chgData name="Edwards, Stephanie (DHS)" userId="0990eb43-49db-45ce-8fdd-cccf854a5d49" providerId="ADAL" clId="{78F811C5-2198-415E-AB13-B90BAD6D5A0E}" dt="2025-05-14T04:42:19.013" v="279" actId="20577"/>
          <ac:spMkLst>
            <pc:docMk/>
            <pc:sldMk cId="894271960" sldId="269"/>
            <ac:spMk id="3" creationId="{2E4EE7C1-5A0E-CA12-2647-BC446A5442ED}"/>
          </ac:spMkLst>
        </pc:spChg>
      </pc:sldChg>
      <pc:sldChg chg="modSp mod">
        <pc:chgData name="Edwards, Stephanie (DHS)" userId="0990eb43-49db-45ce-8fdd-cccf854a5d49" providerId="ADAL" clId="{78F811C5-2198-415E-AB13-B90BAD6D5A0E}" dt="2025-05-14T04:38:01.898" v="99" actId="20577"/>
        <pc:sldMkLst>
          <pc:docMk/>
          <pc:sldMk cId="1427543830" sldId="274"/>
        </pc:sldMkLst>
        <pc:spChg chg="mod">
          <ac:chgData name="Edwards, Stephanie (DHS)" userId="0990eb43-49db-45ce-8fdd-cccf854a5d49" providerId="ADAL" clId="{78F811C5-2198-415E-AB13-B90BAD6D5A0E}" dt="2025-05-14T04:38:01.898" v="99" actId="20577"/>
          <ac:spMkLst>
            <pc:docMk/>
            <pc:sldMk cId="1427543830" sldId="274"/>
            <ac:spMk id="2" creationId="{FF4FFF4F-0C49-A9EC-F8C7-5C90A595FAE7}"/>
          </ac:spMkLst>
        </pc:spChg>
      </pc:sldChg>
      <pc:sldChg chg="modSp mod">
        <pc:chgData name="Edwards, Stephanie (DHS)" userId="0990eb43-49db-45ce-8fdd-cccf854a5d49" providerId="ADAL" clId="{78F811C5-2198-415E-AB13-B90BAD6D5A0E}" dt="2025-05-16T03:04:12.455" v="372" actId="20577"/>
        <pc:sldMkLst>
          <pc:docMk/>
          <pc:sldMk cId="2333944062" sldId="276"/>
        </pc:sldMkLst>
        <pc:spChg chg="mod">
          <ac:chgData name="Edwards, Stephanie (DHS)" userId="0990eb43-49db-45ce-8fdd-cccf854a5d49" providerId="ADAL" clId="{78F811C5-2198-415E-AB13-B90BAD6D5A0E}" dt="2025-05-16T03:04:12.455" v="372" actId="20577"/>
          <ac:spMkLst>
            <pc:docMk/>
            <pc:sldMk cId="2333944062" sldId="276"/>
            <ac:spMk id="3" creationId="{6A07CD23-E3B3-7EEE-D21B-69D1318DDBE1}"/>
          </ac:spMkLst>
        </pc:spChg>
      </pc:sldChg>
      <pc:sldChg chg="addSp delSp modSp mod modAnim">
        <pc:chgData name="Edwards, Stephanie (DHS)" userId="0990eb43-49db-45ce-8fdd-cccf854a5d49" providerId="ADAL" clId="{78F811C5-2198-415E-AB13-B90BAD6D5A0E}" dt="2025-05-14T04:52:22.754" v="354"/>
        <pc:sldMkLst>
          <pc:docMk/>
          <pc:sldMk cId="3144692550" sldId="283"/>
        </pc:sldMkLst>
        <pc:graphicFrameChg chg="add mod modGraphic">
          <ac:chgData name="Edwards, Stephanie (DHS)" userId="0990eb43-49db-45ce-8fdd-cccf854a5d49" providerId="ADAL" clId="{78F811C5-2198-415E-AB13-B90BAD6D5A0E}" dt="2025-05-14T04:52:22.754" v="354"/>
          <ac:graphicFrameMkLst>
            <pc:docMk/>
            <pc:sldMk cId="3144692550" sldId="283"/>
            <ac:graphicFrameMk id="3" creationId="{15DF83EA-023F-A757-E29A-14FC3CF9E58A}"/>
          </ac:graphicFrameMkLst>
        </pc:graphicFrameChg>
      </pc:sldChg>
      <pc:sldChg chg="delSp modSp mod">
        <pc:chgData name="Edwards, Stephanie (DHS)" userId="0990eb43-49db-45ce-8fdd-cccf854a5d49" providerId="ADAL" clId="{78F811C5-2198-415E-AB13-B90BAD6D5A0E}" dt="2025-05-14T04:37:33.555" v="95" actId="27636"/>
        <pc:sldMkLst>
          <pc:docMk/>
          <pc:sldMk cId="3863624705" sldId="284"/>
        </pc:sldMkLst>
        <pc:spChg chg="mod">
          <ac:chgData name="Edwards, Stephanie (DHS)" userId="0990eb43-49db-45ce-8fdd-cccf854a5d49" providerId="ADAL" clId="{78F811C5-2198-415E-AB13-B90BAD6D5A0E}" dt="2025-05-14T04:37:33.555" v="95" actId="27636"/>
          <ac:spMkLst>
            <pc:docMk/>
            <pc:sldMk cId="3863624705" sldId="284"/>
            <ac:spMk id="3" creationId="{1CC2C914-D612-CB95-89F4-0D244A2F0FD0}"/>
          </ac:spMkLst>
        </pc:spChg>
      </pc:sldChg>
      <pc:sldChg chg="addSp delSp modSp del mod delAnim">
        <pc:chgData name="Edwards, Stephanie (DHS)" userId="0990eb43-49db-45ce-8fdd-cccf854a5d49" providerId="ADAL" clId="{78F811C5-2198-415E-AB13-B90BAD6D5A0E}" dt="2025-05-14T04:53:48.388" v="357" actId="2696"/>
        <pc:sldMkLst>
          <pc:docMk/>
          <pc:sldMk cId="1977484617" sldId="289"/>
        </pc:sldMkLst>
      </pc:sldChg>
      <pc:sldChg chg="modSp mod">
        <pc:chgData name="Edwards, Stephanie (DHS)" userId="0990eb43-49db-45ce-8fdd-cccf854a5d49" providerId="ADAL" clId="{78F811C5-2198-415E-AB13-B90BAD6D5A0E}" dt="2025-05-14T04:38:31.623" v="107" actId="962"/>
        <pc:sldMkLst>
          <pc:docMk/>
          <pc:sldMk cId="418147804" sldId="293"/>
        </pc:sldMkLst>
        <pc:picChg chg="mod">
          <ac:chgData name="Edwards, Stephanie (DHS)" userId="0990eb43-49db-45ce-8fdd-cccf854a5d49" providerId="ADAL" clId="{78F811C5-2198-415E-AB13-B90BAD6D5A0E}" dt="2025-05-14T04:38:31.623" v="107" actId="962"/>
          <ac:picMkLst>
            <pc:docMk/>
            <pc:sldMk cId="418147804" sldId="293"/>
            <ac:picMk id="8" creationId="{96A02C59-069F-0762-3ECD-DF08FB488E13}"/>
          </ac:picMkLst>
        </pc:picChg>
      </pc:sldChg>
      <pc:sldChg chg="modSp mod">
        <pc:chgData name="Edwards, Stephanie (DHS)" userId="0990eb43-49db-45ce-8fdd-cccf854a5d49" providerId="ADAL" clId="{78F811C5-2198-415E-AB13-B90BAD6D5A0E}" dt="2025-05-14T04:38:49.392" v="109" actId="962"/>
        <pc:sldMkLst>
          <pc:docMk/>
          <pc:sldMk cId="1860447245" sldId="294"/>
        </pc:sldMkLst>
        <pc:picChg chg="mod">
          <ac:chgData name="Edwards, Stephanie (DHS)" userId="0990eb43-49db-45ce-8fdd-cccf854a5d49" providerId="ADAL" clId="{78F811C5-2198-415E-AB13-B90BAD6D5A0E}" dt="2025-05-14T04:38:49.392" v="109" actId="962"/>
          <ac:picMkLst>
            <pc:docMk/>
            <pc:sldMk cId="1860447245" sldId="294"/>
            <ac:picMk id="5" creationId="{9F840127-1261-CA3A-DE2F-B6E7C50B7E6B}"/>
          </ac:picMkLst>
        </pc:picChg>
      </pc:sldChg>
      <pc:sldChg chg="modSp mod">
        <pc:chgData name="Edwards, Stephanie (DHS)" userId="0990eb43-49db-45ce-8fdd-cccf854a5d49" providerId="ADAL" clId="{78F811C5-2198-415E-AB13-B90BAD6D5A0E}" dt="2025-05-14T04:39:59.568" v="241" actId="962"/>
        <pc:sldMkLst>
          <pc:docMk/>
          <pc:sldMk cId="1762677915" sldId="295"/>
        </pc:sldMkLst>
        <pc:picChg chg="mod">
          <ac:chgData name="Edwards, Stephanie (DHS)" userId="0990eb43-49db-45ce-8fdd-cccf854a5d49" providerId="ADAL" clId="{78F811C5-2198-415E-AB13-B90BAD6D5A0E}" dt="2025-05-14T04:39:59.568" v="241" actId="962"/>
          <ac:picMkLst>
            <pc:docMk/>
            <pc:sldMk cId="1762677915" sldId="295"/>
            <ac:picMk id="6" creationId="{AFB0A7D3-B01A-2482-E9E1-99D3E3EAF24B}"/>
          </ac:picMkLst>
        </pc:picChg>
      </pc:sldChg>
      <pc:sldChg chg="modSp mod">
        <pc:chgData name="Edwards, Stephanie (DHS)" userId="0990eb43-49db-45ce-8fdd-cccf854a5d49" providerId="ADAL" clId="{78F811C5-2198-415E-AB13-B90BAD6D5A0E}" dt="2025-05-14T04:34:31.814" v="53" actId="962"/>
        <pc:sldMkLst>
          <pc:docMk/>
          <pc:sldMk cId="1709228766" sldId="296"/>
        </pc:sldMkLst>
        <pc:picChg chg="mod">
          <ac:chgData name="Edwards, Stephanie (DHS)" userId="0990eb43-49db-45ce-8fdd-cccf854a5d49" providerId="ADAL" clId="{78F811C5-2198-415E-AB13-B90BAD6D5A0E}" dt="2025-05-14T04:34:31.814" v="53" actId="962"/>
          <ac:picMkLst>
            <pc:docMk/>
            <pc:sldMk cId="1709228766" sldId="296"/>
            <ac:picMk id="4" creationId="{66725A94-8599-00B2-5B33-2A967B785488}"/>
          </ac:picMkLst>
        </pc:picChg>
      </pc:sldChg>
      <pc:sldChg chg="modSp mod">
        <pc:chgData name="Edwards, Stephanie (DHS)" userId="0990eb43-49db-45ce-8fdd-cccf854a5d49" providerId="ADAL" clId="{78F811C5-2198-415E-AB13-B90BAD6D5A0E}" dt="2025-05-14T04:38:08.070" v="103" actId="20577"/>
        <pc:sldMkLst>
          <pc:docMk/>
          <pc:sldMk cId="4185478440" sldId="299"/>
        </pc:sldMkLst>
        <pc:spChg chg="mod">
          <ac:chgData name="Edwards, Stephanie (DHS)" userId="0990eb43-49db-45ce-8fdd-cccf854a5d49" providerId="ADAL" clId="{78F811C5-2198-415E-AB13-B90BAD6D5A0E}" dt="2025-05-14T04:38:08.070" v="103" actId="20577"/>
          <ac:spMkLst>
            <pc:docMk/>
            <pc:sldMk cId="4185478440" sldId="299"/>
            <ac:spMk id="2" creationId="{FF467A88-03B0-C1AA-42FB-2C6C34FD08C7}"/>
          </ac:spMkLst>
        </pc:spChg>
      </pc:sldChg>
      <pc:sldChg chg="modSp mod">
        <pc:chgData name="Edwards, Stephanie (DHS)" userId="0990eb43-49db-45ce-8fdd-cccf854a5d49" providerId="ADAL" clId="{78F811C5-2198-415E-AB13-B90BAD6D5A0E}" dt="2025-05-14T04:36:02.902" v="71" actId="20577"/>
        <pc:sldMkLst>
          <pc:docMk/>
          <pc:sldMk cId="3428469886" sldId="301"/>
        </pc:sldMkLst>
        <pc:spChg chg="mod">
          <ac:chgData name="Edwards, Stephanie (DHS)" userId="0990eb43-49db-45ce-8fdd-cccf854a5d49" providerId="ADAL" clId="{78F811C5-2198-415E-AB13-B90BAD6D5A0E}" dt="2025-05-14T04:35:55.371" v="65" actId="20577"/>
          <ac:spMkLst>
            <pc:docMk/>
            <pc:sldMk cId="3428469886" sldId="301"/>
            <ac:spMk id="2" creationId="{F4074786-5C8D-F489-8CDB-2F761DB307E3}"/>
          </ac:spMkLst>
        </pc:spChg>
        <pc:spChg chg="mod">
          <ac:chgData name="Edwards, Stephanie (DHS)" userId="0990eb43-49db-45ce-8fdd-cccf854a5d49" providerId="ADAL" clId="{78F811C5-2198-415E-AB13-B90BAD6D5A0E}" dt="2025-05-14T04:36:02.902" v="71" actId="20577"/>
          <ac:spMkLst>
            <pc:docMk/>
            <pc:sldMk cId="3428469886" sldId="301"/>
            <ac:spMk id="3" creationId="{0A20B00C-D9BB-43A2-99B6-870BE041F289}"/>
          </ac:spMkLst>
        </pc:spChg>
      </pc:sldChg>
      <pc:sldChg chg="modSp mod">
        <pc:chgData name="Edwards, Stephanie (DHS)" userId="0990eb43-49db-45ce-8fdd-cccf854a5d49" providerId="ADAL" clId="{78F811C5-2198-415E-AB13-B90BAD6D5A0E}" dt="2025-05-14T04:40:22.155" v="266" actId="20577"/>
        <pc:sldMkLst>
          <pc:docMk/>
          <pc:sldMk cId="572939331" sldId="302"/>
        </pc:sldMkLst>
        <pc:spChg chg="mod">
          <ac:chgData name="Edwards, Stephanie (DHS)" userId="0990eb43-49db-45ce-8fdd-cccf854a5d49" providerId="ADAL" clId="{78F811C5-2198-415E-AB13-B90BAD6D5A0E}" dt="2025-05-14T04:40:22.155" v="266" actId="20577"/>
          <ac:spMkLst>
            <pc:docMk/>
            <pc:sldMk cId="572939331" sldId="302"/>
            <ac:spMk id="3" creationId="{9BACC07D-0EEB-0F8C-B513-C65CD66D8C0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CA7AD3-80CC-44D1-9EC8-E37AB8BCA353}" type="datetimeFigureOut">
              <a:rPr lang="en-AU" smtClean="0"/>
              <a:t>16/05/2025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964C09-AD93-466C-8ECF-54B5477C8584}" type="slidenum">
              <a:rPr lang="en-AU" smtClean="0"/>
              <a:t>‹#›</a:t>
            </a:fld>
            <a:endParaRPr lang="en-AU" dirty="0"/>
          </a:p>
        </p:txBody>
      </p:sp>
    </p:spTree>
    <p:extLst>
      <p:ext uri="{BB962C8B-B14F-4D97-AF65-F5344CB8AC3E}">
        <p14:creationId xmlns:p14="http://schemas.microsoft.com/office/powerpoint/2010/main" val="201389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Cover slide</a:t>
            </a:r>
            <a:r>
              <a:rPr lang="en-AU" baseline="0" dirty="0"/>
              <a:t>: option 1</a:t>
            </a:r>
            <a:endParaRPr lang="en-AU" dirty="0"/>
          </a:p>
        </p:txBody>
      </p:sp>
      <p:sp>
        <p:nvSpPr>
          <p:cNvPr id="4" name="Slide Number Placeholder 3"/>
          <p:cNvSpPr>
            <a:spLocks noGrp="1"/>
          </p:cNvSpPr>
          <p:nvPr>
            <p:ph type="sldNum" sz="quarter" idx="10"/>
          </p:nvPr>
        </p:nvSpPr>
        <p:spPr/>
        <p:txBody>
          <a:bodyPr/>
          <a:lstStyle/>
          <a:p>
            <a:fld id="{9D964C09-AD93-466C-8ECF-54B5477C8584}" type="slidenum">
              <a:rPr lang="en-AU" smtClean="0"/>
              <a:t>1</a:t>
            </a:fld>
            <a:endParaRPr lang="en-AU" dirty="0"/>
          </a:p>
        </p:txBody>
      </p:sp>
    </p:spTree>
    <p:extLst>
      <p:ext uri="{BB962C8B-B14F-4D97-AF65-F5344CB8AC3E}">
        <p14:creationId xmlns:p14="http://schemas.microsoft.com/office/powerpoint/2010/main" val="2327063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Cover slide</a:t>
            </a:r>
            <a:r>
              <a:rPr lang="en-AU" baseline="0" dirty="0"/>
              <a:t>: option 2</a:t>
            </a:r>
            <a:endParaRPr lang="en-AU" dirty="0"/>
          </a:p>
        </p:txBody>
      </p:sp>
      <p:sp>
        <p:nvSpPr>
          <p:cNvPr id="4" name="Slide Number Placeholder 3"/>
          <p:cNvSpPr>
            <a:spLocks noGrp="1"/>
          </p:cNvSpPr>
          <p:nvPr>
            <p:ph type="sldNum" sz="quarter" idx="10"/>
          </p:nvPr>
        </p:nvSpPr>
        <p:spPr/>
        <p:txBody>
          <a:bodyPr/>
          <a:lstStyle/>
          <a:p>
            <a:fld id="{9D964C09-AD93-466C-8ECF-54B5477C8584}" type="slidenum">
              <a:rPr lang="en-AU" smtClean="0"/>
              <a:t>2</a:t>
            </a:fld>
            <a:endParaRPr lang="en-AU" dirty="0"/>
          </a:p>
        </p:txBody>
      </p:sp>
    </p:spTree>
    <p:extLst>
      <p:ext uri="{BB962C8B-B14F-4D97-AF65-F5344CB8AC3E}">
        <p14:creationId xmlns:p14="http://schemas.microsoft.com/office/powerpoint/2010/main" val="261769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 you have a specific question about your Organisations eligibility, I suggest you email or call Grants SA directly to discuss.</a:t>
            </a:r>
          </a:p>
        </p:txBody>
      </p:sp>
      <p:sp>
        <p:nvSpPr>
          <p:cNvPr id="4" name="Slide Number Placeholder 3"/>
          <p:cNvSpPr>
            <a:spLocks noGrp="1"/>
          </p:cNvSpPr>
          <p:nvPr>
            <p:ph type="sldNum" sz="quarter" idx="5"/>
          </p:nvPr>
        </p:nvSpPr>
        <p:spPr/>
        <p:txBody>
          <a:bodyPr/>
          <a:lstStyle/>
          <a:p>
            <a:fld id="{9D964C09-AD93-466C-8ECF-54B5477C8584}" type="slidenum">
              <a:rPr lang="en-AU" smtClean="0"/>
              <a:t>10</a:t>
            </a:fld>
            <a:endParaRPr lang="en-AU" dirty="0"/>
          </a:p>
        </p:txBody>
      </p:sp>
    </p:spTree>
    <p:extLst>
      <p:ext uri="{BB962C8B-B14F-4D97-AF65-F5344CB8AC3E}">
        <p14:creationId xmlns:p14="http://schemas.microsoft.com/office/powerpoint/2010/main" val="1397312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918D71-7368-4AD4-84FC-1563BE7229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1629103" y="2275681"/>
            <a:ext cx="4918841" cy="2306637"/>
          </a:xfrm>
        </p:spPr>
        <p:txBody>
          <a:bodyPr anchor="t">
            <a:normAutofit/>
          </a:bodyPr>
          <a:lstStyle>
            <a:lvl1pPr algn="l">
              <a:defRPr sz="4400">
                <a:solidFill>
                  <a:schemeClr val="bg1"/>
                </a:solidFill>
              </a:defRPr>
            </a:lvl1pPr>
          </a:lstStyle>
          <a:p>
            <a:r>
              <a:rPr lang="en-US" dirty="0"/>
              <a:t>Click to edit </a:t>
            </a:r>
            <a:br>
              <a:rPr lang="en-US" dirty="0"/>
            </a:br>
            <a:r>
              <a:rPr lang="en-US" dirty="0"/>
              <a:t>Master title style</a:t>
            </a:r>
            <a:endParaRPr lang="en-AU" dirty="0"/>
          </a:p>
        </p:txBody>
      </p:sp>
    </p:spTree>
    <p:extLst>
      <p:ext uri="{BB962C8B-B14F-4D97-AF65-F5344CB8AC3E}">
        <p14:creationId xmlns:p14="http://schemas.microsoft.com/office/powerpoint/2010/main" val="3866375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ternal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CA6"/>
                </a:solidFill>
              </a:defRPr>
            </a:lvl1pPr>
          </a:lstStyle>
          <a:p>
            <a:r>
              <a:rPr lang="en-US"/>
              <a:t>Click to edit Master title style</a:t>
            </a:r>
            <a:endParaRPr lang="en-AU" dirty="0"/>
          </a:p>
        </p:txBody>
      </p:sp>
      <p:sp>
        <p:nvSpPr>
          <p:cNvPr id="3" name="Content Placeholder 2"/>
          <p:cNvSpPr>
            <a:spLocks noGrp="1"/>
          </p:cNvSpPr>
          <p:nvPr>
            <p:ph idx="1"/>
          </p:nvPr>
        </p:nvSpPr>
        <p:spPr>
          <a:xfrm>
            <a:off x="838200" y="2140937"/>
            <a:ext cx="10515600" cy="38709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677135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Box 4">
            <a:extLst>
              <a:ext uri="{FF2B5EF4-FFF2-40B4-BE49-F238E27FC236}">
                <a16:creationId xmlns:a16="http://schemas.microsoft.com/office/drawing/2014/main" id="{8E641886-E40B-48B8-86D6-9E380107111F}"/>
              </a:ext>
            </a:extLst>
          </p:cNvPr>
          <p:cNvSpPr txBox="1"/>
          <p:nvPr userDrawn="1">
            <p:extLst>
              <p:ext uri="{1162E1C5-73C7-4A58-AE30-91384D911F3F}">
                <p184:classification xmlns:p184="http://schemas.microsoft.com/office/powerpoint/2018/4/main" val="hdr"/>
              </p:ext>
            </p:extLst>
          </p:nvPr>
        </p:nvSpPr>
        <p:spPr>
          <a:xfrm>
            <a:off x="5660200" y="0"/>
            <a:ext cx="730250" cy="182880"/>
          </a:xfrm>
          <a:prstGeom prst="rect">
            <a:avLst/>
          </a:prstGeom>
        </p:spPr>
        <p:txBody>
          <a:bodyPr horzOverflow="overflow" lIns="0" tIns="0" rIns="0" bIns="0">
            <a:spAutoFit/>
          </a:bodyPr>
          <a:lstStyle/>
          <a:p>
            <a:pPr algn="ctr"/>
            <a:r>
              <a:rPr lang="en-AU" sz="1200" dirty="0">
                <a:solidFill>
                  <a:srgbClr val="A80000"/>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282451496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3600" kern="1200">
          <a:solidFill>
            <a:srgbClr val="009CA6"/>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4158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158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158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4158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4158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ommunitygrants.gov.au/" TargetMode="External"/><Relationship Id="rId7" Type="http://schemas.openxmlformats.org/officeDocument/2006/relationships/hyperlink" Target="https://mensshed.org/for-mens-sheds/grants-funding/" TargetMode="External"/><Relationship Id="rId2" Type="http://schemas.openxmlformats.org/officeDocument/2006/relationships/hyperlink" Target="https://dhs.sa.gov.au/how-we-help/grants" TargetMode="External"/><Relationship Id="rId1" Type="http://schemas.openxmlformats.org/officeDocument/2006/relationships/slideLayout" Target="../slideLayouts/slideLayout2.xml"/><Relationship Id="rId6" Type="http://schemas.openxmlformats.org/officeDocument/2006/relationships/hyperlink" Target="https://www.dpc.sa.gov.au/responsibilities/multicultural-affairs/grants" TargetMode="External"/><Relationship Id="rId5" Type="http://schemas.openxmlformats.org/officeDocument/2006/relationships/hyperlink" Target="http://www.fundingcentre.com.au/" TargetMode="External"/><Relationship Id="rId4" Type="http://schemas.openxmlformats.org/officeDocument/2006/relationships/hyperlink" Target="https://grantguru.com/au/register"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dhs.sa.gov.au/grantsSA" TargetMode="External"/><Relationship Id="rId2" Type="http://schemas.openxmlformats.org/officeDocument/2006/relationships/hyperlink" Target="mailto:grantssa@sa.gov.a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B29F13-6CDB-46C9-97E0-27E369B05EE5}"/>
              </a:ext>
            </a:extLst>
          </p:cNvPr>
          <p:cNvSpPr>
            <a:spLocks noGrp="1"/>
          </p:cNvSpPr>
          <p:nvPr>
            <p:ph type="ctrTitle"/>
          </p:nvPr>
        </p:nvSpPr>
        <p:spPr/>
        <p:txBody>
          <a:bodyPr>
            <a:normAutofit fontScale="90000"/>
          </a:bodyPr>
          <a:lstStyle/>
          <a:p>
            <a:pPr algn="ctr"/>
            <a:r>
              <a:rPr lang="en-AU" dirty="0"/>
              <a:t>Grants SA</a:t>
            </a:r>
            <a:br>
              <a:rPr lang="en-AU" dirty="0"/>
            </a:br>
            <a:r>
              <a:rPr lang="en-AU" dirty="0"/>
              <a:t>Community Sheds</a:t>
            </a:r>
            <a:br>
              <a:rPr lang="en-AU" dirty="0"/>
            </a:br>
            <a:r>
              <a:rPr lang="en-AU" dirty="0"/>
              <a:t>Information Session</a:t>
            </a:r>
            <a:br>
              <a:rPr lang="en-AU" dirty="0"/>
            </a:br>
            <a:r>
              <a:rPr lang="en-AU" dirty="0"/>
              <a:t>May 2025</a:t>
            </a:r>
          </a:p>
        </p:txBody>
      </p:sp>
    </p:spTree>
    <p:extLst>
      <p:ext uri="{BB962C8B-B14F-4D97-AF65-F5344CB8AC3E}">
        <p14:creationId xmlns:p14="http://schemas.microsoft.com/office/powerpoint/2010/main" val="1881902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6C239-E63F-006E-0DD5-C52E773DCD90}"/>
              </a:ext>
            </a:extLst>
          </p:cNvPr>
          <p:cNvSpPr>
            <a:spLocks noGrp="1"/>
          </p:cNvSpPr>
          <p:nvPr>
            <p:ph type="title"/>
          </p:nvPr>
        </p:nvSpPr>
        <p:spPr/>
        <p:txBody>
          <a:bodyPr/>
          <a:lstStyle/>
          <a:p>
            <a:r>
              <a:rPr lang="en-AU" dirty="0"/>
              <a:t>Sponsoring and Ineligible Applicants</a:t>
            </a:r>
            <a:endParaRPr lang="en-AU" i="1" dirty="0"/>
          </a:p>
        </p:txBody>
      </p:sp>
      <p:sp>
        <p:nvSpPr>
          <p:cNvPr id="3" name="Content Placeholder 2">
            <a:extLst>
              <a:ext uri="{FF2B5EF4-FFF2-40B4-BE49-F238E27FC236}">
                <a16:creationId xmlns:a16="http://schemas.microsoft.com/office/drawing/2014/main" id="{A13FFC16-E462-5F11-C31C-3BEF23B6B609}"/>
              </a:ext>
            </a:extLst>
          </p:cNvPr>
          <p:cNvSpPr>
            <a:spLocks noGrp="1"/>
          </p:cNvSpPr>
          <p:nvPr>
            <p:ph idx="1"/>
          </p:nvPr>
        </p:nvSpPr>
        <p:spPr>
          <a:xfrm>
            <a:off x="838200" y="1690688"/>
            <a:ext cx="10515600" cy="3870981"/>
          </a:xfrm>
        </p:spPr>
        <p:txBody>
          <a:bodyPr/>
          <a:lstStyle/>
          <a:p>
            <a:r>
              <a:rPr lang="en-US" sz="2200" dirty="0"/>
              <a:t>Organisations that are not incorporated and/or do not have an ABN, can apply if they meet all other eligibility criteria and are able to secure an eligible organisation to act as their sponsor (auspice) for the project</a:t>
            </a:r>
            <a:r>
              <a:rPr lang="en-US" sz="1800" dirty="0">
                <a:effectLst/>
                <a:latin typeface="Calibri" panose="020F0502020204030204" pitchFamily="34" charset="0"/>
                <a:ea typeface="Calibri" panose="020F0502020204030204" pitchFamily="34" charset="0"/>
              </a:rPr>
              <a:t>.   </a:t>
            </a:r>
          </a:p>
          <a:p>
            <a:r>
              <a:rPr lang="en-US" sz="2200" dirty="0"/>
              <a:t>Information on sponsorship arrangements can be found on page 5 of the Guidelines.</a:t>
            </a:r>
          </a:p>
          <a:p>
            <a:r>
              <a:rPr lang="en-US" sz="2200" dirty="0"/>
              <a:t>Grant funds can only go to community-based or community-controlled not-for-profit organisations that are either incorporated or can show evidence of a comparable legal status. This is to ensure funding is provided to organisations that are the intended recipients of the Charitable and Social Welfare Fund.  </a:t>
            </a:r>
          </a:p>
          <a:p>
            <a:pPr marL="0" indent="0">
              <a:buNone/>
            </a:pPr>
            <a:endParaRPr lang="en-AU" sz="2200" dirty="0"/>
          </a:p>
          <a:p>
            <a:endParaRPr lang="en-AU" sz="2200" dirty="0"/>
          </a:p>
        </p:txBody>
      </p:sp>
    </p:spTree>
    <p:extLst>
      <p:ext uri="{BB962C8B-B14F-4D97-AF65-F5344CB8AC3E}">
        <p14:creationId xmlns:p14="http://schemas.microsoft.com/office/powerpoint/2010/main" val="7625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FFF4F-0C49-A9EC-F8C7-5C90A595FAE7}"/>
              </a:ext>
            </a:extLst>
          </p:cNvPr>
          <p:cNvSpPr>
            <a:spLocks noGrp="1"/>
          </p:cNvSpPr>
          <p:nvPr>
            <p:ph type="title"/>
          </p:nvPr>
        </p:nvSpPr>
        <p:spPr/>
        <p:txBody>
          <a:bodyPr/>
          <a:lstStyle/>
          <a:p>
            <a:r>
              <a:rPr lang="en-AU" dirty="0"/>
              <a:t>Community Sheds Funding Opportunities (1)</a:t>
            </a:r>
          </a:p>
        </p:txBody>
      </p:sp>
      <p:sp>
        <p:nvSpPr>
          <p:cNvPr id="3" name="Content Placeholder 2">
            <a:extLst>
              <a:ext uri="{FF2B5EF4-FFF2-40B4-BE49-F238E27FC236}">
                <a16:creationId xmlns:a16="http://schemas.microsoft.com/office/drawing/2014/main" id="{90DC8732-D056-35E8-749B-F0E27BFF9E0B}"/>
              </a:ext>
            </a:extLst>
          </p:cNvPr>
          <p:cNvSpPr>
            <a:spLocks noGrp="1"/>
          </p:cNvSpPr>
          <p:nvPr>
            <p:ph idx="1"/>
          </p:nvPr>
        </p:nvSpPr>
        <p:spPr>
          <a:xfrm>
            <a:off x="838200" y="1690689"/>
            <a:ext cx="10515600" cy="4321230"/>
          </a:xfrm>
        </p:spPr>
        <p:txBody>
          <a:bodyPr>
            <a:normAutofit lnSpcReduction="10000"/>
          </a:bodyPr>
          <a:lstStyle/>
          <a:p>
            <a:pPr marL="0" marR="43180" lvl="0" indent="0">
              <a:spcAft>
                <a:spcPts val="600"/>
              </a:spcAft>
              <a:buNone/>
            </a:pPr>
            <a:r>
              <a:rPr lang="en-US" sz="2000" dirty="0">
                <a:effectLst/>
                <a:latin typeface="Arial" panose="020B0604020202020204" pitchFamily="34" charset="0"/>
                <a:ea typeface="Calibri" panose="020F0502020204030204" pitchFamily="34" charset="0"/>
                <a:cs typeface="Arial" panose="020B0604020202020204" pitchFamily="34" charset="0"/>
              </a:rPr>
              <a:t>This round offers single grants of up to $30,000 to support the following</a:t>
            </a:r>
          </a:p>
          <a:p>
            <a:pPr marL="0" marR="43180" lvl="0" indent="0">
              <a:spcAft>
                <a:spcPts val="600"/>
              </a:spcAft>
              <a:buNone/>
            </a:pPr>
            <a:r>
              <a:rPr lang="en-US" sz="2000" b="1" dirty="0">
                <a:solidFill>
                  <a:srgbClr val="415866"/>
                </a:solidFill>
                <a:effectLst/>
                <a:latin typeface="Calibri" panose="020F0502020204030204" pitchFamily="34" charset="0"/>
                <a:ea typeface="Calibri" panose="020F0502020204030204" pitchFamily="34" charset="0"/>
              </a:rPr>
              <a:t>Capital works for existing sheds</a:t>
            </a:r>
            <a:r>
              <a:rPr lang="en-US" sz="2000" dirty="0">
                <a:solidFill>
                  <a:srgbClr val="415866"/>
                </a:solidFill>
                <a:effectLst/>
                <a:latin typeface="Calibri" panose="020F0502020204030204" pitchFamily="34" charset="0"/>
                <a:ea typeface="Calibri" panose="020F0502020204030204" pitchFamily="34" charset="0"/>
              </a:rPr>
              <a:t> </a:t>
            </a:r>
            <a:endParaRPr lang="en-AU" sz="2000" dirty="0">
              <a:effectLst/>
              <a:latin typeface="Calibri" panose="020F0502020204030204" pitchFamily="34" charset="0"/>
              <a:ea typeface="Calibri" panose="020F0502020204030204" pitchFamily="34" charset="0"/>
            </a:endParaRPr>
          </a:p>
          <a:p>
            <a:pPr marL="457200" marR="43180" indent="-228600">
              <a:spcAft>
                <a:spcPts val="600"/>
              </a:spcAft>
            </a:pPr>
            <a:r>
              <a:rPr lang="en-US" sz="2000" dirty="0">
                <a:effectLst/>
                <a:latin typeface="Calibri" panose="020F0502020204030204" pitchFamily="34" charset="0"/>
                <a:ea typeface="Calibri" panose="020F0502020204030204" pitchFamily="34" charset="0"/>
              </a:rPr>
              <a:t>Example: Alterations, extensions, or improvements e.g., electrical, or plumbing upgrades, kitchen or bathroom upgrades for accessibility, health and hygiene, internal walling, or the enclosing of outdoor spaces to create additional work or storage spaces and sustainability measures including solar systems and batteries, rainwater tanks and pumps.</a:t>
            </a:r>
            <a:endParaRPr lang="en-AU" sz="2000" dirty="0">
              <a:effectLst/>
              <a:latin typeface="Calibri" panose="020F0502020204030204" pitchFamily="34" charset="0"/>
              <a:ea typeface="Calibri" panose="020F0502020204030204" pitchFamily="34" charset="0"/>
            </a:endParaRPr>
          </a:p>
          <a:p>
            <a:pPr marL="0" marR="43180" lvl="0" indent="0">
              <a:spcAft>
                <a:spcPts val="600"/>
              </a:spcAft>
              <a:buNone/>
            </a:pPr>
            <a:r>
              <a:rPr lang="en-US" sz="2000" b="1" dirty="0">
                <a:solidFill>
                  <a:srgbClr val="415866"/>
                </a:solidFill>
                <a:effectLst/>
                <a:latin typeface="Calibri" panose="020F0502020204030204" pitchFamily="34" charset="0"/>
                <a:ea typeface="Calibri" panose="020F0502020204030204" pitchFamily="34" charset="0"/>
              </a:rPr>
              <a:t>Tools, Equipment and Occupational Health and Safety Measures</a:t>
            </a:r>
            <a:endParaRPr lang="en-AU" sz="2000" dirty="0">
              <a:effectLst/>
              <a:latin typeface="Calibri" panose="020F0502020204030204" pitchFamily="34" charset="0"/>
              <a:ea typeface="Calibri" panose="020F0502020204030204" pitchFamily="34" charset="0"/>
            </a:endParaRPr>
          </a:p>
          <a:p>
            <a:pPr marL="457200" marR="43180">
              <a:spcAft>
                <a:spcPts val="600"/>
              </a:spcAft>
            </a:pPr>
            <a:r>
              <a:rPr lang="en-US" sz="2000" dirty="0">
                <a:effectLst/>
                <a:latin typeface="Calibri" panose="020F0502020204030204" pitchFamily="34" charset="0"/>
                <a:ea typeface="Calibri" panose="020F0502020204030204" pitchFamily="34" charset="0"/>
              </a:rPr>
              <a:t>Example: Lathes, welding equipment, power, hand or gardening tools, dust extraction systems, manual handling equipment, 3D Technologies including 3D printers, CNC routers and laser cutters, storage, safety equipment, signage, first aid kits excluding defibrillators.</a:t>
            </a:r>
            <a:endParaRPr lang="en-AU" sz="2000" dirty="0">
              <a:effectLst/>
              <a:latin typeface="Calibri" panose="020F0502020204030204" pitchFamily="34" charset="0"/>
              <a:ea typeface="Calibri" panose="020F0502020204030204" pitchFamily="34" charset="0"/>
            </a:endParaRPr>
          </a:p>
          <a:p>
            <a:pPr marL="0" marR="43180" indent="0">
              <a:spcAft>
                <a:spcPts val="600"/>
              </a:spcAft>
              <a:buNone/>
            </a:pPr>
            <a:r>
              <a:rPr lang="en-US" sz="2000" i="1" dirty="0">
                <a:latin typeface="Calibri" panose="020F0502020204030204" pitchFamily="34" charset="0"/>
                <a:cs typeface="Calibri" panose="020F0502020204030204" pitchFamily="34" charset="0"/>
              </a:rPr>
              <a:t>Please note that this fund will not support the purchase of defibrillators – alternative funding sources include AMSA and Preventative Health SA.</a:t>
            </a:r>
          </a:p>
        </p:txBody>
      </p:sp>
    </p:spTree>
    <p:extLst>
      <p:ext uri="{BB962C8B-B14F-4D97-AF65-F5344CB8AC3E}">
        <p14:creationId xmlns:p14="http://schemas.microsoft.com/office/powerpoint/2010/main" val="1427543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67A88-03B0-C1AA-42FB-2C6C34FD08C7}"/>
              </a:ext>
            </a:extLst>
          </p:cNvPr>
          <p:cNvSpPr>
            <a:spLocks noGrp="1"/>
          </p:cNvSpPr>
          <p:nvPr>
            <p:ph type="title"/>
          </p:nvPr>
        </p:nvSpPr>
        <p:spPr/>
        <p:txBody>
          <a:bodyPr/>
          <a:lstStyle/>
          <a:p>
            <a:r>
              <a:rPr lang="en-AU" dirty="0"/>
              <a:t>Community Sheds Funding Opportunities (2)</a:t>
            </a:r>
          </a:p>
        </p:txBody>
      </p:sp>
      <p:sp>
        <p:nvSpPr>
          <p:cNvPr id="3" name="Content Placeholder 2">
            <a:extLst>
              <a:ext uri="{FF2B5EF4-FFF2-40B4-BE49-F238E27FC236}">
                <a16:creationId xmlns:a16="http://schemas.microsoft.com/office/drawing/2014/main" id="{75A75894-F97E-F9F3-6B7B-FD7E3E8A305C}"/>
              </a:ext>
            </a:extLst>
          </p:cNvPr>
          <p:cNvSpPr>
            <a:spLocks noGrp="1"/>
          </p:cNvSpPr>
          <p:nvPr>
            <p:ph idx="1"/>
          </p:nvPr>
        </p:nvSpPr>
        <p:spPr>
          <a:xfrm>
            <a:off x="838200" y="1136073"/>
            <a:ext cx="10515600" cy="4807527"/>
          </a:xfrm>
        </p:spPr>
        <p:txBody>
          <a:bodyPr>
            <a:normAutofit fontScale="92500" lnSpcReduction="10000"/>
          </a:bodyPr>
          <a:lstStyle/>
          <a:p>
            <a:pPr marL="0" marR="43180" lvl="0" indent="0">
              <a:spcAft>
                <a:spcPts val="600"/>
              </a:spcAft>
              <a:buNone/>
            </a:pPr>
            <a:endParaRPr lang="en-US" sz="2200" b="1" dirty="0">
              <a:solidFill>
                <a:srgbClr val="415866"/>
              </a:solidFill>
              <a:effectLst/>
              <a:latin typeface="Calibri" panose="020F0502020204030204" pitchFamily="34" charset="0"/>
              <a:ea typeface="Calibri" panose="020F0502020204030204" pitchFamily="34" charset="0"/>
            </a:endParaRPr>
          </a:p>
          <a:p>
            <a:pPr marL="0" marR="43180" lvl="0" indent="0">
              <a:spcAft>
                <a:spcPts val="600"/>
              </a:spcAft>
              <a:buNone/>
            </a:pPr>
            <a:r>
              <a:rPr lang="en-US" sz="2200" b="1" dirty="0">
                <a:solidFill>
                  <a:srgbClr val="415866"/>
                </a:solidFill>
                <a:effectLst/>
                <a:latin typeface="Calibri" panose="020F0502020204030204" pitchFamily="34" charset="0"/>
                <a:ea typeface="Calibri" panose="020F0502020204030204" pitchFamily="34" charset="0"/>
              </a:rPr>
              <a:t>Resources for communal spaces including kitchens to support participation</a:t>
            </a:r>
            <a:endParaRPr lang="en-AU" sz="2200" dirty="0">
              <a:effectLst/>
              <a:latin typeface="Calibri" panose="020F0502020204030204" pitchFamily="34" charset="0"/>
              <a:ea typeface="Calibri" panose="020F0502020204030204" pitchFamily="34" charset="0"/>
            </a:endParaRPr>
          </a:p>
          <a:p>
            <a:pPr marL="457200" marR="43180" indent="-228600">
              <a:spcAft>
                <a:spcPts val="600"/>
              </a:spcAft>
            </a:pPr>
            <a:r>
              <a:rPr lang="en-US" sz="2200" dirty="0">
                <a:effectLst/>
                <a:latin typeface="Calibri" panose="020F0502020204030204" pitchFamily="34" charset="0"/>
                <a:ea typeface="Calibri" panose="020F0502020204030204" pitchFamily="34" charset="0"/>
              </a:rPr>
              <a:t>Example: Stoves, cooking equipment, fridges, tables and chairs, microwaves, digital equipment for training and governance, filing cabinets.</a:t>
            </a:r>
            <a:endParaRPr lang="en-AU" sz="2200" dirty="0">
              <a:effectLst/>
              <a:latin typeface="Calibri" panose="020F0502020204030204" pitchFamily="34" charset="0"/>
              <a:ea typeface="Calibri" panose="020F0502020204030204" pitchFamily="34" charset="0"/>
            </a:endParaRPr>
          </a:p>
          <a:p>
            <a:pPr marL="0" marR="43180" lvl="0" indent="0">
              <a:spcAft>
                <a:spcPts val="600"/>
              </a:spcAft>
              <a:buNone/>
            </a:pPr>
            <a:r>
              <a:rPr lang="en-US" sz="2200" b="1" dirty="0">
                <a:solidFill>
                  <a:srgbClr val="415866"/>
                </a:solidFill>
                <a:effectLst/>
                <a:latin typeface="Calibri" panose="020F0502020204030204" pitchFamily="34" charset="0"/>
                <a:ea typeface="Calibri" panose="020F0502020204030204" pitchFamily="34" charset="0"/>
              </a:rPr>
              <a:t>Community Food Gardens</a:t>
            </a:r>
            <a:endParaRPr lang="en-AU" sz="2200" dirty="0">
              <a:effectLst/>
              <a:latin typeface="Calibri" panose="020F0502020204030204" pitchFamily="34" charset="0"/>
              <a:ea typeface="Calibri" panose="020F0502020204030204" pitchFamily="34" charset="0"/>
            </a:endParaRPr>
          </a:p>
          <a:p>
            <a:pPr marL="457200" marR="43180" indent="-228600">
              <a:spcAft>
                <a:spcPts val="600"/>
              </a:spcAft>
            </a:pPr>
            <a:r>
              <a:rPr lang="en-US" sz="2200" dirty="0">
                <a:effectLst/>
                <a:latin typeface="Calibri" panose="020F0502020204030204" pitchFamily="34" charset="0"/>
                <a:ea typeface="Calibri" panose="020F0502020204030204" pitchFamily="34" charset="0"/>
              </a:rPr>
              <a:t>Example: Raised beds, soils, storage, tools, irrigation, fruit trees, vegetable seedlings</a:t>
            </a:r>
            <a:endParaRPr lang="en-AU" sz="2200" dirty="0">
              <a:effectLst/>
              <a:latin typeface="Calibri" panose="020F0502020204030204" pitchFamily="34" charset="0"/>
              <a:ea typeface="Calibri" panose="020F0502020204030204" pitchFamily="34" charset="0"/>
            </a:endParaRPr>
          </a:p>
          <a:p>
            <a:pPr marL="0" marR="43180" lvl="0" indent="0">
              <a:spcAft>
                <a:spcPts val="600"/>
              </a:spcAft>
              <a:buNone/>
            </a:pPr>
            <a:r>
              <a:rPr lang="en-US" sz="2200" b="1" dirty="0">
                <a:solidFill>
                  <a:srgbClr val="415866"/>
                </a:solidFill>
                <a:effectLst/>
                <a:latin typeface="Calibri" panose="020F0502020204030204" pitchFamily="34" charset="0"/>
                <a:ea typeface="Calibri" panose="020F0502020204030204" pitchFamily="34" charset="0"/>
              </a:rPr>
              <a:t>Support for Volunteer recruitment and development</a:t>
            </a:r>
            <a:endParaRPr lang="en-AU" sz="2200" dirty="0">
              <a:effectLst/>
              <a:latin typeface="Calibri" panose="020F0502020204030204" pitchFamily="34" charset="0"/>
              <a:ea typeface="Calibri" panose="020F0502020204030204" pitchFamily="34" charset="0"/>
            </a:endParaRPr>
          </a:p>
          <a:p>
            <a:pPr marL="457200" marR="43180" indent="-228600">
              <a:spcAft>
                <a:spcPts val="600"/>
              </a:spcAft>
            </a:pPr>
            <a:r>
              <a:rPr lang="en-US" sz="2200" dirty="0">
                <a:effectLst/>
                <a:latin typeface="Calibri" panose="020F0502020204030204" pitchFamily="34" charset="0"/>
                <a:ea typeface="Calibri" panose="020F0502020204030204" pitchFamily="34" charset="0"/>
              </a:rPr>
              <a:t>Example: Volunteer training including digital skills, governance training, finance, Mental Health First Aid, electrical test and tagging, hosting knowledge sharing events or demonstrations.</a:t>
            </a:r>
            <a:endParaRPr lang="en-AU" sz="2200" dirty="0">
              <a:effectLst/>
              <a:latin typeface="Calibri" panose="020F0502020204030204" pitchFamily="34" charset="0"/>
              <a:ea typeface="Calibri" panose="020F0502020204030204" pitchFamily="34" charset="0"/>
            </a:endParaRPr>
          </a:p>
          <a:p>
            <a:pPr marL="0" marR="43180" lvl="0" indent="0">
              <a:spcAft>
                <a:spcPts val="600"/>
              </a:spcAft>
              <a:buNone/>
            </a:pPr>
            <a:r>
              <a:rPr lang="en-US" sz="2200" b="1" dirty="0">
                <a:solidFill>
                  <a:srgbClr val="415866"/>
                </a:solidFill>
                <a:effectLst/>
                <a:latin typeface="Calibri" panose="020F0502020204030204" pitchFamily="34" charset="0"/>
                <a:ea typeface="Calibri" panose="020F0502020204030204" pitchFamily="34" charset="0"/>
              </a:rPr>
              <a:t>Mentoring</a:t>
            </a:r>
            <a:r>
              <a:rPr lang="en-US" sz="2200" b="1" dirty="0">
                <a:effectLst/>
                <a:latin typeface="Calibri" panose="020F0502020204030204" pitchFamily="34" charset="0"/>
                <a:ea typeface="Calibri" panose="020F0502020204030204" pitchFamily="34" charset="0"/>
              </a:rPr>
              <a:t> </a:t>
            </a:r>
            <a:r>
              <a:rPr lang="en-US" sz="2200" b="1" dirty="0">
                <a:solidFill>
                  <a:srgbClr val="415866"/>
                </a:solidFill>
                <a:effectLst/>
                <a:latin typeface="Calibri" panose="020F0502020204030204" pitchFamily="34" charset="0"/>
                <a:ea typeface="Calibri" panose="020F0502020204030204" pitchFamily="34" charset="0"/>
              </a:rPr>
              <a:t>and Knowledge Sharing</a:t>
            </a:r>
            <a:endParaRPr lang="en-AU" sz="2200" dirty="0">
              <a:effectLst/>
              <a:latin typeface="Calibri" panose="020F0502020204030204" pitchFamily="34" charset="0"/>
              <a:ea typeface="Calibri" panose="020F0502020204030204" pitchFamily="34" charset="0"/>
            </a:endParaRPr>
          </a:p>
          <a:p>
            <a:pPr marL="457200" marR="43180" indent="-228600">
              <a:spcAft>
                <a:spcPts val="600"/>
              </a:spcAft>
            </a:pPr>
            <a:r>
              <a:rPr lang="en-US" sz="2200" dirty="0">
                <a:effectLst/>
                <a:latin typeface="Calibri" panose="020F0502020204030204" pitchFamily="34" charset="0"/>
                <a:ea typeface="Calibri" panose="020F0502020204030204" pitchFamily="34" charset="0"/>
              </a:rPr>
              <a:t>Example: Mentoring programs including intergenerational mentoring, linking with youth groups or schools, shed to shed mentoring, hosting knowledge sharing events or demonstrations</a:t>
            </a:r>
            <a:r>
              <a:rPr lang="en-US" sz="2200" b="1" dirty="0">
                <a:effectLst/>
                <a:latin typeface="Calibri" panose="020F0502020204030204" pitchFamily="34" charset="0"/>
                <a:ea typeface="Calibri" panose="020F0502020204030204" pitchFamily="34" charset="0"/>
              </a:rPr>
              <a:t>.</a:t>
            </a:r>
            <a:endParaRPr lang="en-AU" sz="2200" dirty="0">
              <a:effectLst/>
              <a:latin typeface="Calibri" panose="020F0502020204030204" pitchFamily="34" charset="0"/>
              <a:ea typeface="Calibri" panose="020F0502020204030204" pitchFamily="34" charset="0"/>
            </a:endParaRPr>
          </a:p>
          <a:p>
            <a:pPr marL="0" indent="0">
              <a:buNone/>
            </a:pPr>
            <a:endParaRPr lang="en-AU" dirty="0"/>
          </a:p>
        </p:txBody>
      </p:sp>
    </p:spTree>
    <p:extLst>
      <p:ext uri="{BB962C8B-B14F-4D97-AF65-F5344CB8AC3E}">
        <p14:creationId xmlns:p14="http://schemas.microsoft.com/office/powerpoint/2010/main" val="4185478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EE301-5836-00A1-EF39-D98898347CB3}"/>
              </a:ext>
            </a:extLst>
          </p:cNvPr>
          <p:cNvSpPr>
            <a:spLocks noGrp="1"/>
          </p:cNvSpPr>
          <p:nvPr>
            <p:ph type="title"/>
          </p:nvPr>
        </p:nvSpPr>
        <p:spPr>
          <a:xfrm>
            <a:off x="640080" y="325369"/>
            <a:ext cx="4368602" cy="1883097"/>
          </a:xfrm>
        </p:spPr>
        <p:txBody>
          <a:bodyPr anchor="b">
            <a:normAutofit fontScale="90000"/>
          </a:bodyPr>
          <a:lstStyle/>
          <a:p>
            <a:r>
              <a:rPr lang="en-AU" sz="5400" dirty="0"/>
              <a:t>Uniting Church in Victor Harbor</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EBCF02-23BF-0D52-9F9D-3266A2AEDB09}"/>
              </a:ext>
            </a:extLst>
          </p:cNvPr>
          <p:cNvSpPr>
            <a:spLocks noGrp="1"/>
          </p:cNvSpPr>
          <p:nvPr>
            <p:ph idx="1"/>
          </p:nvPr>
        </p:nvSpPr>
        <p:spPr>
          <a:xfrm>
            <a:off x="640080" y="2872899"/>
            <a:ext cx="4243589" cy="3320668"/>
          </a:xfrm>
        </p:spPr>
        <p:txBody>
          <a:bodyPr>
            <a:noAutofit/>
          </a:bodyPr>
          <a:lstStyle/>
          <a:p>
            <a:pPr marL="0" indent="0">
              <a:buNone/>
            </a:pPr>
            <a:r>
              <a:rPr lang="en-AU" dirty="0"/>
              <a:t>The 162 Shedders and other community groups who are welcomed to the shed were delighted to receive $9,555 to extend the cover to link the two sheds. </a:t>
            </a:r>
          </a:p>
          <a:p>
            <a:pPr marL="0" indent="0">
              <a:buNone/>
            </a:pPr>
            <a:r>
              <a:rPr lang="en-AU" dirty="0"/>
              <a:t>This created </a:t>
            </a:r>
            <a:r>
              <a:rPr lang="en-US" dirty="0"/>
              <a:t>an  entertainment area for BBQ’s,  and a usable space for larger projects such as the manufacture of Bus Shelters.</a:t>
            </a:r>
            <a:endParaRPr lang="en-AU" dirty="0"/>
          </a:p>
        </p:txBody>
      </p:sp>
      <p:pic>
        <p:nvPicPr>
          <p:cNvPr id="8" name="Picture 7" descr="A building with a covered patio.">
            <a:extLst>
              <a:ext uri="{FF2B5EF4-FFF2-40B4-BE49-F238E27FC236}">
                <a16:creationId xmlns:a16="http://schemas.microsoft.com/office/drawing/2014/main" id="{96A02C59-069F-0762-3ECD-DF08FB488E13}"/>
              </a:ext>
            </a:extLst>
          </p:cNvPr>
          <p:cNvPicPr>
            <a:picLocks noChangeAspect="1"/>
          </p:cNvPicPr>
          <p:nvPr/>
        </p:nvPicPr>
        <p:blipFill>
          <a:blip r:embed="rId2" cstate="print">
            <a:extLst>
              <a:ext uri="{28A0092B-C50C-407E-A947-70E740481C1C}">
                <a14:useLocalDpi xmlns:a14="http://schemas.microsoft.com/office/drawing/2010/main" val="0"/>
              </a:ext>
            </a:extLst>
          </a:blip>
          <a:srcRect l="8219" r="1655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814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EE301-5836-00A1-EF39-D98898347CB3}"/>
              </a:ext>
            </a:extLst>
          </p:cNvPr>
          <p:cNvSpPr>
            <a:spLocks noGrp="1"/>
          </p:cNvSpPr>
          <p:nvPr>
            <p:ph type="title"/>
          </p:nvPr>
        </p:nvSpPr>
        <p:spPr>
          <a:xfrm>
            <a:off x="640080" y="325369"/>
            <a:ext cx="4368602" cy="1956841"/>
          </a:xfrm>
        </p:spPr>
        <p:txBody>
          <a:bodyPr anchor="b">
            <a:normAutofit fontScale="90000"/>
          </a:bodyPr>
          <a:lstStyle/>
          <a:p>
            <a:r>
              <a:rPr lang="en-AU" sz="5400" dirty="0"/>
              <a:t>Regency</a:t>
            </a:r>
            <a:br>
              <a:rPr lang="en-AU" sz="5400" dirty="0"/>
            </a:br>
            <a:r>
              <a:rPr lang="en-AU" sz="5400" dirty="0"/>
              <a:t>Community Men’s Shed</a:t>
            </a:r>
          </a:p>
        </p:txBody>
      </p:sp>
      <p:sp>
        <p:nvSpPr>
          <p:cNvPr id="2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EBCF02-23BF-0D52-9F9D-3266A2AEDB09}"/>
              </a:ext>
            </a:extLst>
          </p:cNvPr>
          <p:cNvSpPr>
            <a:spLocks noGrp="1"/>
          </p:cNvSpPr>
          <p:nvPr>
            <p:ph idx="1"/>
          </p:nvPr>
        </p:nvSpPr>
        <p:spPr>
          <a:xfrm>
            <a:off x="640080" y="2872899"/>
            <a:ext cx="4243589" cy="3320668"/>
          </a:xfrm>
        </p:spPr>
        <p:txBody>
          <a:bodyPr>
            <a:normAutofit/>
          </a:bodyPr>
          <a:lstStyle/>
          <a:p>
            <a:pPr marL="0" indent="0">
              <a:buNone/>
            </a:pPr>
            <a:r>
              <a:rPr lang="en-AU" dirty="0"/>
              <a:t>This Shed received $19,476 to create a quiet, dust free area where shedders can socialise and carry out activities that are not woodwork-related such as painting, 3D printer design, model construction. </a:t>
            </a:r>
            <a:endParaRPr lang="en-AU" sz="2200" dirty="0"/>
          </a:p>
        </p:txBody>
      </p:sp>
      <p:pic>
        <p:nvPicPr>
          <p:cNvPr id="5" name="Picture 4" descr="A room with a table and chairs.">
            <a:extLst>
              <a:ext uri="{FF2B5EF4-FFF2-40B4-BE49-F238E27FC236}">
                <a16:creationId xmlns:a16="http://schemas.microsoft.com/office/drawing/2014/main" id="{9F840127-1261-CA3A-DE2F-B6E7C50B7E6B}"/>
              </a:ext>
            </a:extLst>
          </p:cNvPr>
          <p:cNvPicPr>
            <a:picLocks noChangeAspect="1"/>
          </p:cNvPicPr>
          <p:nvPr/>
        </p:nvPicPr>
        <p:blipFill>
          <a:blip r:embed="rId2" cstate="print">
            <a:extLst>
              <a:ext uri="{28A0092B-C50C-407E-A947-70E740481C1C}">
                <a14:useLocalDpi xmlns:a14="http://schemas.microsoft.com/office/drawing/2010/main" val="0"/>
              </a:ext>
            </a:extLst>
          </a:blip>
          <a:srcRect t="11448" r="-1" b="1377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6044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EE301-5836-00A1-EF39-D98898347CB3}"/>
              </a:ext>
            </a:extLst>
          </p:cNvPr>
          <p:cNvSpPr>
            <a:spLocks noGrp="1"/>
          </p:cNvSpPr>
          <p:nvPr>
            <p:ph type="title"/>
          </p:nvPr>
        </p:nvSpPr>
        <p:spPr>
          <a:xfrm>
            <a:off x="640080" y="325369"/>
            <a:ext cx="4368602" cy="1956841"/>
          </a:xfrm>
        </p:spPr>
        <p:txBody>
          <a:bodyPr anchor="b">
            <a:normAutofit fontScale="90000"/>
          </a:bodyPr>
          <a:lstStyle/>
          <a:p>
            <a:r>
              <a:rPr lang="en-AU" sz="5400" dirty="0"/>
              <a:t>Cleve &amp; Districts Men’s Shed</a:t>
            </a:r>
          </a:p>
        </p:txBody>
      </p:sp>
      <p:sp>
        <p:nvSpPr>
          <p:cNvPr id="3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28">
            <a:extLst>
              <a:ext uri="{FF2B5EF4-FFF2-40B4-BE49-F238E27FC236}">
                <a16:creationId xmlns:a16="http://schemas.microsoft.com/office/drawing/2014/main" id="{66E424ED-1877-DEA6-8A74-E7EF536F2B19}"/>
              </a:ext>
            </a:extLst>
          </p:cNvPr>
          <p:cNvSpPr>
            <a:spLocks noGrp="1"/>
          </p:cNvSpPr>
          <p:nvPr>
            <p:ph idx="1"/>
          </p:nvPr>
        </p:nvSpPr>
        <p:spPr>
          <a:xfrm>
            <a:off x="640080" y="2872899"/>
            <a:ext cx="4243589" cy="3320668"/>
          </a:xfrm>
        </p:spPr>
        <p:txBody>
          <a:bodyPr>
            <a:noAutofit/>
          </a:bodyPr>
          <a:lstStyle/>
          <a:p>
            <a:pPr marL="0" indent="0">
              <a:buNone/>
            </a:pPr>
            <a:r>
              <a:rPr lang="en-AU" sz="2000" dirty="0">
                <a:solidFill>
                  <a:srgbClr val="444444"/>
                </a:solidFill>
                <a:latin typeface="Calibri" panose="020F0502020204030204" pitchFamily="34" charset="0"/>
                <a:cs typeface="Calibri" panose="020F0502020204030204" pitchFamily="34" charset="0"/>
              </a:rPr>
              <a:t>The </a:t>
            </a:r>
            <a:r>
              <a:rPr lang="en-AU" sz="2000" b="0" i="0" dirty="0">
                <a:solidFill>
                  <a:srgbClr val="444444"/>
                </a:solidFill>
                <a:effectLst/>
                <a:latin typeface="Calibri" panose="020F0502020204030204" pitchFamily="34" charset="0"/>
                <a:cs typeface="Calibri" panose="020F0502020204030204" pitchFamily="34" charset="0"/>
              </a:rPr>
              <a:t>shed was a metal clad structure subject to temperature extremes. With $21,406, in funding </a:t>
            </a:r>
            <a:r>
              <a:rPr lang="en-AU" sz="2000" dirty="0">
                <a:solidFill>
                  <a:srgbClr val="444444"/>
                </a:solidFill>
                <a:latin typeface="Calibri" panose="020F0502020204030204" pitchFamily="34" charset="0"/>
                <a:cs typeface="Calibri" panose="020F0502020204030204" pitchFamily="34" charset="0"/>
              </a:rPr>
              <a:t>the </a:t>
            </a:r>
            <a:r>
              <a:rPr lang="en-AU" sz="2000" b="0" i="0" dirty="0">
                <a:solidFill>
                  <a:srgbClr val="444444"/>
                </a:solidFill>
                <a:effectLst/>
                <a:latin typeface="Calibri" panose="020F0502020204030204" pitchFamily="34" charset="0"/>
                <a:cs typeface="Calibri" panose="020F0502020204030204" pitchFamily="34" charset="0"/>
              </a:rPr>
              <a:t>building was transformed into a venue which could be used year-round. </a:t>
            </a:r>
            <a:r>
              <a:rPr lang="en-AU" sz="2000" dirty="0">
                <a:solidFill>
                  <a:srgbClr val="444444"/>
                </a:solidFill>
                <a:latin typeface="Calibri" panose="020F0502020204030204" pitchFamily="34" charset="0"/>
                <a:cs typeface="Calibri" panose="020F0502020204030204" pitchFamily="34" charset="0"/>
              </a:rPr>
              <a:t>Capital works included </a:t>
            </a:r>
            <a:r>
              <a:rPr lang="en-AU" sz="2000" b="0" i="0" dirty="0">
                <a:solidFill>
                  <a:srgbClr val="444444"/>
                </a:solidFill>
                <a:effectLst/>
                <a:latin typeface="Calibri" panose="020F0502020204030204" pitchFamily="34" charset="0"/>
                <a:cs typeface="Calibri" panose="020F0502020204030204" pitchFamily="34" charset="0"/>
              </a:rPr>
              <a:t>a suspended ceiling with new energy efficient lighting, a partition wall to separate the meeting area from the metal work precinct, clad walls with insulation and added new windows and access doors.</a:t>
            </a:r>
            <a:endParaRPr lang="en-US" sz="2000" dirty="0">
              <a:latin typeface="Calibri" panose="020F0502020204030204" pitchFamily="34" charset="0"/>
              <a:cs typeface="Calibri" panose="020F0502020204030204" pitchFamily="34" charset="0"/>
            </a:endParaRPr>
          </a:p>
        </p:txBody>
      </p:sp>
      <p:pic>
        <p:nvPicPr>
          <p:cNvPr id="6" name="Content Placeholder 5" descr="A group of men in a room. Some are seated around a table and others standing by a door.">
            <a:extLst>
              <a:ext uri="{FF2B5EF4-FFF2-40B4-BE49-F238E27FC236}">
                <a16:creationId xmlns:a16="http://schemas.microsoft.com/office/drawing/2014/main" id="{AFB0A7D3-B01A-2482-E9E1-99D3E3EAF24B}"/>
              </a:ext>
            </a:extLst>
          </p:cNvPr>
          <p:cNvPicPr>
            <a:picLocks noChangeAspect="1"/>
          </p:cNvPicPr>
          <p:nvPr/>
        </p:nvPicPr>
        <p:blipFill>
          <a:blip r:embed="rId2" cstate="print">
            <a:extLst>
              <a:ext uri="{28A0092B-C50C-407E-A947-70E740481C1C}">
                <a14:useLocalDpi xmlns:a14="http://schemas.microsoft.com/office/drawing/2010/main" val="0"/>
              </a:ext>
            </a:extLst>
          </a:blip>
          <a:srcRect l="8504" r="1626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62677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EE301-5836-00A1-EF39-D98898347CB3}"/>
              </a:ext>
            </a:extLst>
          </p:cNvPr>
          <p:cNvSpPr>
            <a:spLocks noGrp="1"/>
          </p:cNvSpPr>
          <p:nvPr>
            <p:ph type="title"/>
          </p:nvPr>
        </p:nvSpPr>
        <p:spPr>
          <a:xfrm>
            <a:off x="640080" y="325369"/>
            <a:ext cx="4368602" cy="1956841"/>
          </a:xfrm>
        </p:spPr>
        <p:txBody>
          <a:bodyPr anchor="b">
            <a:normAutofit fontScale="90000"/>
          </a:bodyPr>
          <a:lstStyle/>
          <a:p>
            <a:r>
              <a:rPr lang="en-AU" sz="5400" dirty="0"/>
              <a:t>Eudunda</a:t>
            </a:r>
            <a:br>
              <a:rPr lang="en-AU" sz="5400" dirty="0"/>
            </a:br>
            <a:r>
              <a:rPr lang="en-AU" sz="5400" dirty="0"/>
              <a:t>Community Shed and Hub</a:t>
            </a:r>
          </a:p>
        </p:txBody>
      </p:sp>
      <p:sp>
        <p:nvSpPr>
          <p:cNvPr id="4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ontent Placeholder 38">
            <a:extLst>
              <a:ext uri="{FF2B5EF4-FFF2-40B4-BE49-F238E27FC236}">
                <a16:creationId xmlns:a16="http://schemas.microsoft.com/office/drawing/2014/main" id="{06B3F8C6-7415-CC70-2FEC-C84C17310A73}"/>
              </a:ext>
            </a:extLst>
          </p:cNvPr>
          <p:cNvSpPr>
            <a:spLocks noGrp="1"/>
          </p:cNvSpPr>
          <p:nvPr>
            <p:ph idx="1"/>
          </p:nvPr>
        </p:nvSpPr>
        <p:spPr>
          <a:xfrm>
            <a:off x="640080" y="2872899"/>
            <a:ext cx="4243589" cy="3320668"/>
          </a:xfrm>
        </p:spPr>
        <p:txBody>
          <a:bodyPr>
            <a:normAutofit/>
          </a:bodyPr>
          <a:lstStyle/>
          <a:p>
            <a:pPr marL="0" indent="0">
              <a:buNone/>
            </a:pPr>
            <a:r>
              <a:rPr lang="en-AU" b="0" i="0" dirty="0">
                <a:solidFill>
                  <a:srgbClr val="444444"/>
                </a:solidFill>
                <a:effectLst/>
              </a:rPr>
              <a:t>With $25,000 in funding, Eudunda Community Shed and Hub purchased a transportable building to provide a safe and comfortable environment for all community members wishing to attend our facility. Previously, </a:t>
            </a:r>
            <a:r>
              <a:rPr lang="en-AU" dirty="0">
                <a:solidFill>
                  <a:srgbClr val="444444"/>
                </a:solidFill>
              </a:rPr>
              <a:t>S</a:t>
            </a:r>
            <a:r>
              <a:rPr lang="en-AU" b="0" i="0" dirty="0">
                <a:solidFill>
                  <a:srgbClr val="444444"/>
                </a:solidFill>
                <a:effectLst/>
              </a:rPr>
              <a:t>hed activities were limited by the lack of space.</a:t>
            </a:r>
            <a:endParaRPr lang="en-US" dirty="0"/>
          </a:p>
        </p:txBody>
      </p:sp>
      <p:pic>
        <p:nvPicPr>
          <p:cNvPr id="4" name="Content Placeholder 3" descr="A transportable building">
            <a:extLst>
              <a:ext uri="{FF2B5EF4-FFF2-40B4-BE49-F238E27FC236}">
                <a16:creationId xmlns:a16="http://schemas.microsoft.com/office/drawing/2014/main" id="{66725A94-8599-00B2-5B33-2A967B785488}"/>
              </a:ext>
            </a:extLst>
          </p:cNvPr>
          <p:cNvPicPr>
            <a:picLocks noChangeAspect="1"/>
          </p:cNvPicPr>
          <p:nvPr/>
        </p:nvPicPr>
        <p:blipFill>
          <a:blip r:embed="rId2" cstate="print">
            <a:extLst>
              <a:ext uri="{28A0092B-C50C-407E-A947-70E740481C1C}">
                <a14:useLocalDpi xmlns:a14="http://schemas.microsoft.com/office/drawing/2010/main" val="0"/>
              </a:ext>
            </a:extLst>
          </a:blip>
          <a:srcRect l="35939" r="1767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09228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2821D-04E3-9C45-B900-0C2C13752F31}"/>
              </a:ext>
            </a:extLst>
          </p:cNvPr>
          <p:cNvSpPr>
            <a:spLocks noGrp="1"/>
          </p:cNvSpPr>
          <p:nvPr>
            <p:ph type="title"/>
          </p:nvPr>
        </p:nvSpPr>
        <p:spPr/>
        <p:txBody>
          <a:bodyPr/>
          <a:lstStyle/>
          <a:p>
            <a:r>
              <a:rPr lang="en-AU" dirty="0"/>
              <a:t>Ineligible Items </a:t>
            </a:r>
            <a:r>
              <a:rPr lang="en-AU" sz="2000" dirty="0"/>
              <a:t>(listed on Page 7 of the Guidelines)</a:t>
            </a:r>
          </a:p>
        </p:txBody>
      </p:sp>
      <p:sp>
        <p:nvSpPr>
          <p:cNvPr id="3" name="Content Placeholder 2">
            <a:extLst>
              <a:ext uri="{FF2B5EF4-FFF2-40B4-BE49-F238E27FC236}">
                <a16:creationId xmlns:a16="http://schemas.microsoft.com/office/drawing/2014/main" id="{9BACC07D-0EEB-0F8C-B513-C65CD66D8C0B}"/>
              </a:ext>
            </a:extLst>
          </p:cNvPr>
          <p:cNvSpPr>
            <a:spLocks noGrp="1"/>
          </p:cNvSpPr>
          <p:nvPr>
            <p:ph idx="1"/>
          </p:nvPr>
        </p:nvSpPr>
        <p:spPr>
          <a:xfrm>
            <a:off x="838200" y="1494845"/>
            <a:ext cx="10515600" cy="4517073"/>
          </a:xfrm>
        </p:spPr>
        <p:txBody>
          <a:bodyPr>
            <a:normAutofit fontScale="70000" lnSpcReduction="20000"/>
          </a:bodyPr>
          <a:lstStyle/>
          <a:p>
            <a:pPr marL="0" indent="0">
              <a:buNone/>
            </a:pPr>
            <a:r>
              <a:rPr lang="en-AU" dirty="0"/>
              <a:t>Grants SA funding cannot be used for the following items. </a:t>
            </a:r>
          </a:p>
          <a:p>
            <a:pPr marL="0" indent="0">
              <a:buNone/>
            </a:pPr>
            <a:r>
              <a:rPr lang="en-AU" dirty="0"/>
              <a:t>If these items are included in the budget for your application, they will be removed from your funding request: </a:t>
            </a:r>
          </a:p>
          <a:p>
            <a:r>
              <a:rPr lang="en-AU" dirty="0"/>
              <a:t>Core business costs such as operational staff wages, rent, insurances, utilities, internet, websites, phones, phone systems and video conferencing, purchase or lease of buildings, land, vehicles, or lease of IT equipment. Payment of volunteers, boards or committee members (including honorariums). </a:t>
            </a:r>
          </a:p>
          <a:p>
            <a:r>
              <a:rPr lang="en-AU" dirty="0"/>
              <a:t>Delivery of services, advocacy, outreach and case management services </a:t>
            </a:r>
          </a:p>
          <a:p>
            <a:r>
              <a:rPr lang="en-AU" dirty="0"/>
              <a:t>Marketing and administration costs above 10% of the total project value. </a:t>
            </a:r>
          </a:p>
          <a:p>
            <a:r>
              <a:rPr lang="en-AU" dirty="0"/>
              <a:t>Retrospective funding for items, services, or resources already paid for or purchased. </a:t>
            </a:r>
          </a:p>
          <a:p>
            <a:r>
              <a:rPr lang="en-AU" dirty="0"/>
              <a:t>Items to be purchased and distributed to individuals as prizes, awards, gifts, trophies, sponsorships, fundraising, donations, reimbursements, uniforms, and costumes. </a:t>
            </a:r>
          </a:p>
          <a:p>
            <a:r>
              <a:rPr lang="en-AU" dirty="0"/>
              <a:t>Emergency and food relief (such as food hampers, food vouchers, pre-paid store cards, individual debt, or bill payments). </a:t>
            </a:r>
          </a:p>
          <a:p>
            <a:r>
              <a:rPr lang="en-AU" dirty="0"/>
              <a:t>Defibrillators (please see General Resources section pg. 12 for potential funding of Defibrillators) </a:t>
            </a:r>
          </a:p>
          <a:p>
            <a:r>
              <a:rPr lang="en-AU" dirty="0"/>
              <a:t>Grants writer, auspice, audit fees, research projects, feasibility studies, Council and/or building approvals. </a:t>
            </a:r>
          </a:p>
          <a:p>
            <a:r>
              <a:rPr lang="en-AU" dirty="0"/>
              <a:t>Purely sport and/or recreational activities. </a:t>
            </a:r>
          </a:p>
          <a:p>
            <a:r>
              <a:rPr lang="en-AU" dirty="0"/>
              <a:t>Projects that focus on Religious, political, or animal welfare outcomes. </a:t>
            </a:r>
          </a:p>
        </p:txBody>
      </p:sp>
    </p:spTree>
    <p:extLst>
      <p:ext uri="{BB962C8B-B14F-4D97-AF65-F5344CB8AC3E}">
        <p14:creationId xmlns:p14="http://schemas.microsoft.com/office/powerpoint/2010/main" val="572939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32C6E-C199-2879-30FB-AF3094B3E7ED}"/>
              </a:ext>
            </a:extLst>
          </p:cNvPr>
          <p:cNvSpPr>
            <a:spLocks noGrp="1"/>
          </p:cNvSpPr>
          <p:nvPr>
            <p:ph type="title"/>
          </p:nvPr>
        </p:nvSpPr>
        <p:spPr/>
        <p:txBody>
          <a:bodyPr/>
          <a:lstStyle/>
          <a:p>
            <a:r>
              <a:rPr lang="en-AU" dirty="0"/>
              <a:t>Application Process</a:t>
            </a:r>
          </a:p>
        </p:txBody>
      </p:sp>
      <p:sp>
        <p:nvSpPr>
          <p:cNvPr id="3" name="Content Placeholder 2">
            <a:extLst>
              <a:ext uri="{FF2B5EF4-FFF2-40B4-BE49-F238E27FC236}">
                <a16:creationId xmlns:a16="http://schemas.microsoft.com/office/drawing/2014/main" id="{EFBE6AE7-26C7-7931-606C-0A84E5791FCE}"/>
              </a:ext>
            </a:extLst>
          </p:cNvPr>
          <p:cNvSpPr>
            <a:spLocks noGrp="1"/>
          </p:cNvSpPr>
          <p:nvPr>
            <p:ph idx="1"/>
          </p:nvPr>
        </p:nvSpPr>
        <p:spPr>
          <a:xfrm>
            <a:off x="929640" y="1208598"/>
            <a:ext cx="10515600" cy="4922193"/>
          </a:xfrm>
        </p:spPr>
        <p:txBody>
          <a:bodyPr>
            <a:normAutofit/>
          </a:bodyPr>
          <a:lstStyle/>
          <a:p>
            <a:pPr marL="0" lvl="0" indent="0" algn="l">
              <a:spcBef>
                <a:spcPts val="1800"/>
              </a:spcBef>
              <a:buNone/>
              <a:defRPr/>
            </a:pPr>
            <a:endParaRPr lang="en-AU" altLang="en-US" b="1" kern="0" dirty="0">
              <a:latin typeface="Arial"/>
              <a:cs typeface="Arial"/>
            </a:endParaRPr>
          </a:p>
          <a:p>
            <a:pPr marL="0" lvl="0" indent="0" algn="l">
              <a:spcBef>
                <a:spcPts val="1800"/>
              </a:spcBef>
              <a:buNone/>
              <a:defRPr/>
            </a:pPr>
            <a:r>
              <a:rPr lang="en-AU" altLang="en-US" b="1" kern="0" dirty="0">
                <a:latin typeface="Calibri" panose="020F0502020204030204" pitchFamily="34" charset="0"/>
                <a:cs typeface="Calibri" panose="020F0502020204030204" pitchFamily="34" charset="0"/>
              </a:rPr>
              <a:t>How to apply</a:t>
            </a:r>
          </a:p>
          <a:p>
            <a:pPr>
              <a:spcBef>
                <a:spcPts val="1800"/>
              </a:spcBef>
              <a:defRPr/>
            </a:pPr>
            <a:r>
              <a:rPr lang="en-AU" altLang="en-US" kern="0" dirty="0">
                <a:latin typeface="Calibri" panose="020F0502020204030204" pitchFamily="34" charset="0"/>
                <a:cs typeface="Calibri" panose="020F0502020204030204" pitchFamily="34" charset="0"/>
              </a:rPr>
              <a:t>Submit your application through SmartyGrants, the link is on our website.</a:t>
            </a:r>
          </a:p>
          <a:p>
            <a:pPr>
              <a:spcBef>
                <a:spcPts val="1800"/>
              </a:spcBef>
              <a:defRPr/>
            </a:pPr>
            <a:r>
              <a:rPr lang="en-AU" altLang="en-US" kern="0" dirty="0">
                <a:latin typeface="Calibri" panose="020F0502020204030204" pitchFamily="34" charset="0"/>
                <a:cs typeface="Calibri" panose="020F0502020204030204" pitchFamily="34" charset="0"/>
              </a:rPr>
              <a:t>Don’t forget to press save as you progress through answering the questions. </a:t>
            </a:r>
          </a:p>
          <a:p>
            <a:pPr>
              <a:spcBef>
                <a:spcPts val="1800"/>
              </a:spcBef>
              <a:defRPr/>
            </a:pPr>
            <a:r>
              <a:rPr lang="en-AU" altLang="en-US" kern="0" dirty="0">
                <a:latin typeface="Calibri" panose="020F0502020204030204" pitchFamily="34" charset="0"/>
                <a:cs typeface="Calibri" panose="020F0502020204030204" pitchFamily="34" charset="0"/>
              </a:rPr>
              <a:t>Upload required documentation, there are mandatory fields in the application which prevent you from submitting the application without answering all the key questions.</a:t>
            </a:r>
          </a:p>
          <a:p>
            <a:pPr>
              <a:spcBef>
                <a:spcPts val="1800"/>
              </a:spcBef>
              <a:defRPr/>
            </a:pPr>
            <a:r>
              <a:rPr lang="en-AU" altLang="en-US" kern="0" dirty="0">
                <a:latin typeface="Calibri" panose="020F0502020204030204" pitchFamily="34" charset="0"/>
                <a:cs typeface="Calibri" panose="020F0502020204030204" pitchFamily="34" charset="0"/>
              </a:rPr>
              <a:t>Organisations will be funded for a maximum of 2 grants per financial year, however, only one application per grant round can be successful.</a:t>
            </a:r>
          </a:p>
          <a:p>
            <a:pPr marL="0" indent="0">
              <a:spcBef>
                <a:spcPts val="1800"/>
              </a:spcBef>
              <a:buNone/>
              <a:defRPr/>
            </a:pPr>
            <a:endParaRPr lang="en-AU" altLang="en-US" kern="0" dirty="0">
              <a:latin typeface="Arial"/>
              <a:cs typeface="Arial"/>
            </a:endParaRPr>
          </a:p>
          <a:p>
            <a:pPr lvl="1" algn="l">
              <a:buFont typeface="Courier New" panose="02070309020205020404" pitchFamily="49" charset="0"/>
              <a:buChar char="o"/>
              <a:defRPr/>
            </a:pPr>
            <a:endParaRPr lang="en-AU" altLang="en-US" kern="0" dirty="0">
              <a:latin typeface="Arial"/>
              <a:cs typeface="Arial"/>
            </a:endParaRPr>
          </a:p>
          <a:p>
            <a:pPr lvl="1" algn="l">
              <a:buFont typeface="Courier New" panose="02070309020205020404" pitchFamily="49" charset="0"/>
              <a:buChar char="o"/>
              <a:defRPr/>
            </a:pPr>
            <a:endParaRPr lang="en-AU" altLang="en-US" kern="0" dirty="0">
              <a:latin typeface="Arial"/>
              <a:cs typeface="Arial"/>
            </a:endParaRPr>
          </a:p>
          <a:p>
            <a:endParaRPr lang="en-AU" dirty="0"/>
          </a:p>
        </p:txBody>
      </p:sp>
    </p:spTree>
    <p:extLst>
      <p:ext uri="{BB962C8B-B14F-4D97-AF65-F5344CB8AC3E}">
        <p14:creationId xmlns:p14="http://schemas.microsoft.com/office/powerpoint/2010/main" val="33059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60A8C-5194-7329-D19E-99C338DF3AD2}"/>
              </a:ext>
            </a:extLst>
          </p:cNvPr>
          <p:cNvSpPr>
            <a:spLocks noGrp="1"/>
          </p:cNvSpPr>
          <p:nvPr>
            <p:ph type="title"/>
          </p:nvPr>
        </p:nvSpPr>
        <p:spPr/>
        <p:txBody>
          <a:bodyPr/>
          <a:lstStyle/>
          <a:p>
            <a:r>
              <a:rPr lang="en-AU" dirty="0"/>
              <a:t>Application Form – Project Details</a:t>
            </a:r>
          </a:p>
        </p:txBody>
      </p:sp>
      <p:sp>
        <p:nvSpPr>
          <p:cNvPr id="3" name="Content Placeholder 2">
            <a:extLst>
              <a:ext uri="{FF2B5EF4-FFF2-40B4-BE49-F238E27FC236}">
                <a16:creationId xmlns:a16="http://schemas.microsoft.com/office/drawing/2014/main" id="{7ED54F9D-AA51-5693-3D90-187DB7C61119}"/>
              </a:ext>
            </a:extLst>
          </p:cNvPr>
          <p:cNvSpPr>
            <a:spLocks noGrp="1"/>
          </p:cNvSpPr>
          <p:nvPr>
            <p:ph idx="1"/>
          </p:nvPr>
        </p:nvSpPr>
        <p:spPr>
          <a:xfrm>
            <a:off x="838200" y="1810431"/>
            <a:ext cx="10515600" cy="3870981"/>
          </a:xfrm>
        </p:spPr>
        <p:txBody>
          <a:bodyPr>
            <a:normAutofit fontScale="92500" lnSpcReduction="10000"/>
          </a:bodyPr>
          <a:lstStyle/>
          <a:p>
            <a:pPr marL="342900" lvl="0" indent="-342900" algn="l" eaLnBrk="0" hangingPunct="0">
              <a:spcBef>
                <a:spcPts val="1200"/>
              </a:spcBef>
              <a:spcAft>
                <a:spcPts val="1200"/>
              </a:spcAft>
              <a:buFontTx/>
              <a:buChar char="•"/>
            </a:pPr>
            <a:r>
              <a:rPr lang="en-US" altLang="en-US" kern="0" dirty="0">
                <a:latin typeface="Calibri" panose="020F0502020204030204" pitchFamily="34" charset="0"/>
                <a:cs typeface="Calibri" panose="020F0502020204030204" pitchFamily="34" charset="0"/>
              </a:rPr>
              <a:t>Project Title </a:t>
            </a:r>
          </a:p>
          <a:p>
            <a:pPr marL="342900" lvl="0" indent="-342900" algn="l" eaLnBrk="0" hangingPunct="0">
              <a:spcBef>
                <a:spcPts val="1200"/>
              </a:spcBef>
              <a:spcAft>
                <a:spcPts val="1200"/>
              </a:spcAft>
              <a:buFontTx/>
              <a:buChar char="•"/>
            </a:pPr>
            <a:r>
              <a:rPr lang="en-US" altLang="en-US" kern="0" dirty="0">
                <a:latin typeface="Calibri" panose="020F0502020204030204" pitchFamily="34" charset="0"/>
                <a:cs typeface="Calibri" panose="020F0502020204030204" pitchFamily="34" charset="0"/>
              </a:rPr>
              <a:t>Provide a brief description of the project – Key activities, actions or services.</a:t>
            </a:r>
          </a:p>
          <a:p>
            <a:pPr marL="342900" indent="-342900" algn="l" eaLnBrk="0" hangingPunct="0">
              <a:spcBef>
                <a:spcPts val="1200"/>
              </a:spcBef>
              <a:spcAft>
                <a:spcPts val="1200"/>
              </a:spcAft>
              <a:buFontTx/>
              <a:buChar char="•"/>
            </a:pPr>
            <a:r>
              <a:rPr lang="en-US" kern="0" dirty="0">
                <a:latin typeface="Calibri" panose="020F0502020204030204" pitchFamily="34" charset="0"/>
                <a:cs typeface="Calibri" panose="020F0502020204030204" pitchFamily="34" charset="0"/>
              </a:rPr>
              <a:t>How will your project create strong and inclusive communities, and/or advance social and emotional wellbeing in your community? ( This is the funding focus of this round)</a:t>
            </a:r>
          </a:p>
          <a:p>
            <a:pPr marL="342900" indent="-342900" algn="l" eaLnBrk="0" hangingPunct="0">
              <a:spcBef>
                <a:spcPts val="1200"/>
              </a:spcBef>
              <a:spcAft>
                <a:spcPts val="1200"/>
              </a:spcAft>
              <a:buFontTx/>
              <a:buChar char="•"/>
            </a:pPr>
            <a:r>
              <a:rPr lang="en-US" kern="0" dirty="0">
                <a:latin typeface="Calibri" panose="020F0502020204030204" pitchFamily="34" charset="0"/>
                <a:cs typeface="Calibri" panose="020F0502020204030204" pitchFamily="34" charset="0"/>
              </a:rPr>
              <a:t>What is the community need for your project will address and how was this need identified?</a:t>
            </a:r>
          </a:p>
          <a:p>
            <a:pPr marL="342900" indent="-342900" algn="l" eaLnBrk="0" hangingPunct="0">
              <a:spcBef>
                <a:spcPts val="1200"/>
              </a:spcBef>
              <a:spcAft>
                <a:spcPts val="1200"/>
              </a:spcAft>
              <a:buFontTx/>
              <a:buChar char="•"/>
            </a:pPr>
            <a:r>
              <a:rPr lang="en-US" kern="0" dirty="0">
                <a:latin typeface="Calibri" panose="020F0502020204030204" pitchFamily="34" charset="0"/>
                <a:cs typeface="Calibri" panose="020F0502020204030204" pitchFamily="34" charset="0"/>
              </a:rPr>
              <a:t>Explain why this project is important for your community shed</a:t>
            </a:r>
            <a:r>
              <a:rPr lang="en-US" kern="0" dirty="0">
                <a:solidFill>
                  <a:srgbClr val="4C4C4C"/>
                </a:solidFill>
                <a:latin typeface="Calibri" panose="020F0502020204030204" pitchFamily="34" charset="0"/>
                <a:cs typeface="Calibri" panose="020F0502020204030204" pitchFamily="34" charset="0"/>
              </a:rPr>
              <a:t>?</a:t>
            </a:r>
          </a:p>
          <a:p>
            <a:pPr marL="342900" indent="-342900" algn="l" eaLnBrk="0" hangingPunct="0">
              <a:spcBef>
                <a:spcPts val="1200"/>
              </a:spcBef>
              <a:spcAft>
                <a:spcPts val="1200"/>
              </a:spcAft>
              <a:buFontTx/>
              <a:buChar char="•"/>
            </a:pPr>
            <a:r>
              <a:rPr lang="en-US" altLang="en-US" kern="0" dirty="0">
                <a:latin typeface="Calibri" panose="020F0502020204030204" pitchFamily="34" charset="0"/>
                <a:cs typeface="Calibri" panose="020F0502020204030204" pitchFamily="34" charset="0"/>
              </a:rPr>
              <a:t>How will you measure the impact or benefit of this project?</a:t>
            </a:r>
          </a:p>
        </p:txBody>
      </p:sp>
    </p:spTree>
    <p:extLst>
      <p:ext uri="{BB962C8B-B14F-4D97-AF65-F5344CB8AC3E}">
        <p14:creationId xmlns:p14="http://schemas.microsoft.com/office/powerpoint/2010/main" val="342577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6C0512-CD95-4C4F-883D-8B997B33C20F}"/>
              </a:ext>
            </a:extLst>
          </p:cNvPr>
          <p:cNvSpPr>
            <a:spLocks noGrp="1"/>
          </p:cNvSpPr>
          <p:nvPr>
            <p:ph type="title"/>
          </p:nvPr>
        </p:nvSpPr>
        <p:spPr>
          <a:xfrm>
            <a:off x="838200" y="757008"/>
            <a:ext cx="10515600" cy="1325563"/>
          </a:xfrm>
        </p:spPr>
        <p:txBody>
          <a:bodyPr/>
          <a:lstStyle/>
          <a:p>
            <a:r>
              <a:rPr lang="en-AU" dirty="0"/>
              <a:t>Acknowledgement</a:t>
            </a:r>
          </a:p>
        </p:txBody>
      </p:sp>
      <p:sp>
        <p:nvSpPr>
          <p:cNvPr id="6" name="Content Placeholder 5">
            <a:extLst>
              <a:ext uri="{FF2B5EF4-FFF2-40B4-BE49-F238E27FC236}">
                <a16:creationId xmlns:a16="http://schemas.microsoft.com/office/drawing/2014/main" id="{570984F0-313F-4679-9622-CB673AFFAE7B}"/>
              </a:ext>
            </a:extLst>
          </p:cNvPr>
          <p:cNvSpPr>
            <a:spLocks noGrp="1"/>
          </p:cNvSpPr>
          <p:nvPr>
            <p:ph idx="1"/>
          </p:nvPr>
        </p:nvSpPr>
        <p:spPr>
          <a:xfrm>
            <a:off x="838200" y="2024743"/>
            <a:ext cx="10515600" cy="3987176"/>
          </a:xfrm>
        </p:spPr>
        <p:txBody>
          <a:bodyPr>
            <a:normAutofit/>
          </a:bodyPr>
          <a:lstStyle/>
          <a:p>
            <a:pPr marL="0" indent="0" algn="just">
              <a:buNone/>
            </a:pPr>
            <a:r>
              <a:rPr lang="en-AU" sz="2800" i="1" dirty="0">
                <a:effectLst/>
                <a:latin typeface="Calibri" panose="020F0502020204030204" pitchFamily="34" charset="0"/>
                <a:ea typeface="Calibri" panose="020F0502020204030204" pitchFamily="34" charset="0"/>
                <a:cs typeface="Times New Roman" panose="02020603050405020304" pitchFamily="18" charset="0"/>
              </a:rPr>
              <a:t>We would like to acknowledge this land that we meet on today is the traditional lands for the Kaurna people and we respect their spiritual relationship with their country.</a:t>
            </a:r>
          </a:p>
          <a:p>
            <a:pPr marL="0" indent="0" algn="just">
              <a:buNone/>
            </a:pPr>
            <a:endParaRPr lang="en-AU" sz="2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AU" sz="2800" i="1" dirty="0">
                <a:effectLst/>
                <a:latin typeface="Calibri" panose="020F0502020204030204" pitchFamily="34" charset="0"/>
                <a:ea typeface="Calibri" panose="020F0502020204030204" pitchFamily="34" charset="0"/>
                <a:cs typeface="Times New Roman" panose="02020603050405020304" pitchFamily="18" charset="0"/>
              </a:rPr>
              <a:t>We also acknowledge the Kaurna people as the custodians of the greater Adelaide region and that their cultural and heritage beliefs are still as important to the living Kaurna people today.</a:t>
            </a:r>
            <a:endParaRPr lang="en-AU" sz="3600" i="1" dirty="0"/>
          </a:p>
        </p:txBody>
      </p:sp>
    </p:spTree>
    <p:extLst>
      <p:ext uri="{BB962C8B-B14F-4D97-AF65-F5344CB8AC3E}">
        <p14:creationId xmlns:p14="http://schemas.microsoft.com/office/powerpoint/2010/main" val="3515231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CFF77-A5EA-558C-0230-82FE2B463477}"/>
              </a:ext>
            </a:extLst>
          </p:cNvPr>
          <p:cNvSpPr>
            <a:spLocks noGrp="1"/>
          </p:cNvSpPr>
          <p:nvPr>
            <p:ph type="title"/>
          </p:nvPr>
        </p:nvSpPr>
        <p:spPr/>
        <p:txBody>
          <a:bodyPr/>
          <a:lstStyle/>
          <a:p>
            <a:r>
              <a:rPr lang="en-AU" dirty="0"/>
              <a:t>Application Form – Required Documentation</a:t>
            </a:r>
          </a:p>
        </p:txBody>
      </p:sp>
      <p:sp>
        <p:nvSpPr>
          <p:cNvPr id="3" name="Content Placeholder 2">
            <a:extLst>
              <a:ext uri="{FF2B5EF4-FFF2-40B4-BE49-F238E27FC236}">
                <a16:creationId xmlns:a16="http://schemas.microsoft.com/office/drawing/2014/main" id="{0211EA51-8896-E88F-3497-70FAE60CF470}"/>
              </a:ext>
            </a:extLst>
          </p:cNvPr>
          <p:cNvSpPr>
            <a:spLocks noGrp="1"/>
          </p:cNvSpPr>
          <p:nvPr>
            <p:ph idx="1"/>
          </p:nvPr>
        </p:nvSpPr>
        <p:spPr>
          <a:xfrm>
            <a:off x="838200" y="1330037"/>
            <a:ext cx="10515600" cy="4429496"/>
          </a:xfrm>
        </p:spPr>
        <p:txBody>
          <a:bodyPr>
            <a:normAutofit/>
          </a:bodyPr>
          <a:lstStyle/>
          <a:p>
            <a:pPr marL="342900" indent="-342900" algn="l" eaLnBrk="0" hangingPunct="0">
              <a:spcBef>
                <a:spcPts val="0"/>
              </a:spcBef>
              <a:spcAft>
                <a:spcPts val="1200"/>
              </a:spcAft>
              <a:buFont typeface="Arial" panose="020B0604020202020204" pitchFamily="34" charset="0"/>
              <a:buChar char="•"/>
              <a:defRPr/>
            </a:pPr>
            <a:endParaRPr lang="en-US" sz="2400" kern="0" dirty="0">
              <a:latin typeface="Calibri" panose="020F0502020204030204" pitchFamily="34" charset="0"/>
              <a:cs typeface="Calibri" panose="020F0502020204030204" pitchFamily="34" charset="0"/>
            </a:endParaRPr>
          </a:p>
          <a:p>
            <a:pPr marL="342900" indent="-342900" algn="l" eaLnBrk="0" hangingPunct="0">
              <a:spcBef>
                <a:spcPts val="0"/>
              </a:spcBef>
              <a:spcAft>
                <a:spcPts val="1200"/>
              </a:spcAft>
              <a:buFont typeface="Arial" panose="020B0604020202020204" pitchFamily="34" charset="0"/>
              <a:buChar char="•"/>
              <a:defRPr/>
            </a:pPr>
            <a:r>
              <a:rPr lang="en-US" sz="2400" kern="0" dirty="0">
                <a:latin typeface="Calibri" panose="020F0502020204030204" pitchFamily="34" charset="0"/>
                <a:cs typeface="Calibri" panose="020F0502020204030204" pitchFamily="34" charset="0"/>
              </a:rPr>
              <a:t>Quotes for all items requested in Budget</a:t>
            </a:r>
          </a:p>
          <a:p>
            <a:pPr marL="0" indent="0" eaLnBrk="0" hangingPunct="0">
              <a:spcBef>
                <a:spcPts val="0"/>
              </a:spcBef>
              <a:spcAft>
                <a:spcPts val="1200"/>
              </a:spcAft>
              <a:buNone/>
              <a:defRPr/>
            </a:pPr>
            <a:r>
              <a:rPr lang="en-AU" b="1" dirty="0">
                <a:latin typeface="Calibri" panose="020F0502020204030204" pitchFamily="34" charset="0"/>
                <a:cs typeface="Calibri" panose="020F0502020204030204" pitchFamily="34" charset="0"/>
              </a:rPr>
              <a:t>Capital works applications </a:t>
            </a:r>
          </a:p>
          <a:p>
            <a:pPr eaLnBrk="0" hangingPunct="0">
              <a:spcBef>
                <a:spcPts val="0"/>
              </a:spcBef>
              <a:spcAft>
                <a:spcPts val="1200"/>
              </a:spcAft>
              <a:defRPr/>
            </a:pPr>
            <a:r>
              <a:rPr lang="en-AU" sz="2400" kern="0" dirty="0">
                <a:latin typeface="Calibri" panose="020F0502020204030204" pitchFamily="34" charset="0"/>
                <a:cs typeface="Calibri" panose="020F0502020204030204" pitchFamily="34" charset="0"/>
              </a:rPr>
              <a:t>Will be required to submit a project plan outlining </a:t>
            </a:r>
            <a:r>
              <a:rPr lang="en-US" sz="2400" kern="0" dirty="0">
                <a:latin typeface="Calibri" panose="020F0502020204030204" pitchFamily="34" charset="0"/>
                <a:cs typeface="Calibri" panose="020F0502020204030204" pitchFamily="34" charset="0"/>
              </a:rPr>
              <a:t>timeframes, resources, capacity of personnel or contractors involved and a schedule of activities. A project plan template is available for download from a link within the online application form.</a:t>
            </a:r>
            <a:endParaRPr lang="en-AU" kern="0" dirty="0">
              <a:latin typeface="Calibri" panose="020F0502020204030204" pitchFamily="34" charset="0"/>
              <a:cs typeface="Calibri" panose="020F0502020204030204" pitchFamily="34" charset="0"/>
            </a:endParaRPr>
          </a:p>
          <a:p>
            <a:pPr eaLnBrk="0" hangingPunct="0">
              <a:spcBef>
                <a:spcPts val="0"/>
              </a:spcBef>
              <a:spcAft>
                <a:spcPts val="1200"/>
              </a:spcAft>
              <a:defRPr/>
            </a:pPr>
            <a:r>
              <a:rPr lang="en-US" sz="2400" kern="0" dirty="0">
                <a:latin typeface="Calibri" panose="020F0502020204030204" pitchFamily="34" charset="0"/>
                <a:cs typeface="Calibri" panose="020F0502020204030204" pitchFamily="34" charset="0"/>
              </a:rPr>
              <a:t>For infrastructure project building owner consent, lease agreement (3-year lease minimum) and council approval may be required.</a:t>
            </a:r>
          </a:p>
          <a:p>
            <a:endParaRPr lang="en-AU" dirty="0"/>
          </a:p>
        </p:txBody>
      </p:sp>
    </p:spTree>
    <p:extLst>
      <p:ext uri="{BB962C8B-B14F-4D97-AF65-F5344CB8AC3E}">
        <p14:creationId xmlns:p14="http://schemas.microsoft.com/office/powerpoint/2010/main" val="287614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93B6-E41F-61E5-B872-D4F3D8142AF3}"/>
              </a:ext>
            </a:extLst>
          </p:cNvPr>
          <p:cNvSpPr>
            <a:spLocks noGrp="1"/>
          </p:cNvSpPr>
          <p:nvPr>
            <p:ph type="title"/>
          </p:nvPr>
        </p:nvSpPr>
        <p:spPr>
          <a:xfrm>
            <a:off x="838199" y="365125"/>
            <a:ext cx="10834511" cy="1325563"/>
          </a:xfrm>
        </p:spPr>
        <p:txBody>
          <a:bodyPr/>
          <a:lstStyle/>
          <a:p>
            <a:r>
              <a:rPr lang="en-AU" dirty="0"/>
              <a:t>Budgets</a:t>
            </a:r>
          </a:p>
        </p:txBody>
      </p:sp>
      <p:pic>
        <p:nvPicPr>
          <p:cNvPr id="6" name="Picture 5" descr="An example grant expenditure table where the item name, cost without GST, GST and total amount are listed in discrete columns. ">
            <a:extLst>
              <a:ext uri="{FF2B5EF4-FFF2-40B4-BE49-F238E27FC236}">
                <a16:creationId xmlns:a16="http://schemas.microsoft.com/office/drawing/2014/main" id="{5F00D2A9-61B8-37B0-B2E7-165C85FF28F5}"/>
              </a:ext>
            </a:extLst>
          </p:cNvPr>
          <p:cNvPicPr>
            <a:picLocks noChangeAspect="1"/>
          </p:cNvPicPr>
          <p:nvPr/>
        </p:nvPicPr>
        <p:blipFill>
          <a:blip r:embed="rId2"/>
          <a:stretch>
            <a:fillRect/>
          </a:stretch>
        </p:blipFill>
        <p:spPr>
          <a:xfrm>
            <a:off x="1588204" y="1704274"/>
            <a:ext cx="4667250" cy="1543050"/>
          </a:xfrm>
          <a:prstGeom prst="rect">
            <a:avLst/>
          </a:prstGeom>
        </p:spPr>
      </p:pic>
      <p:sp>
        <p:nvSpPr>
          <p:cNvPr id="3" name="Content Placeholder 2">
            <a:extLst>
              <a:ext uri="{FF2B5EF4-FFF2-40B4-BE49-F238E27FC236}">
                <a16:creationId xmlns:a16="http://schemas.microsoft.com/office/drawing/2014/main" id="{C52B5F39-FC96-419B-CFBA-0CEA08F8E679}"/>
              </a:ext>
            </a:extLst>
          </p:cNvPr>
          <p:cNvSpPr>
            <a:spLocks noGrp="1"/>
          </p:cNvSpPr>
          <p:nvPr>
            <p:ph idx="1"/>
          </p:nvPr>
        </p:nvSpPr>
        <p:spPr>
          <a:xfrm>
            <a:off x="838200" y="1231900"/>
            <a:ext cx="10515600" cy="5115111"/>
          </a:xfrm>
        </p:spPr>
        <p:txBody>
          <a:bodyPr>
            <a:normAutofit/>
          </a:bodyPr>
          <a:lstStyle/>
          <a:p>
            <a:pPr marL="342900" lvl="0" indent="-342900" algn="l" eaLnBrk="0" hangingPunct="0">
              <a:buFontTx/>
              <a:buChar char="•"/>
              <a:defRPr/>
            </a:pPr>
            <a:r>
              <a:rPr lang="en-US" altLang="en-US" kern="0" dirty="0">
                <a:latin typeface="Calibri" panose="020F0502020204030204" pitchFamily="34" charset="0"/>
                <a:cs typeface="Calibri" panose="020F0502020204030204" pitchFamily="34" charset="0"/>
              </a:rPr>
              <a:t>Grant expenditure - Items you wish to purchase with the grant:</a:t>
            </a:r>
          </a:p>
          <a:p>
            <a:pPr marL="342900" lvl="0" indent="-342900" algn="l" eaLnBrk="0" hangingPunct="0">
              <a:buFontTx/>
              <a:buChar char="•"/>
              <a:defRPr/>
            </a:pPr>
            <a:endParaRPr lang="en-US" altLang="en-US" sz="2000" kern="0" dirty="0">
              <a:latin typeface="Calibri" panose="020F0502020204030204" pitchFamily="34" charset="0"/>
              <a:cs typeface="Calibri" panose="020F0502020204030204" pitchFamily="34" charset="0"/>
            </a:endParaRPr>
          </a:p>
          <a:p>
            <a:pPr marL="342900" lvl="0" indent="-342900" algn="l" eaLnBrk="0" hangingPunct="0">
              <a:buFontTx/>
              <a:buChar char="•"/>
              <a:defRPr/>
            </a:pPr>
            <a:endParaRPr lang="en-US" altLang="en-US" sz="2000" kern="0" dirty="0">
              <a:latin typeface="Calibri" panose="020F0502020204030204" pitchFamily="34" charset="0"/>
              <a:cs typeface="Calibri" panose="020F0502020204030204" pitchFamily="34" charset="0"/>
            </a:endParaRPr>
          </a:p>
          <a:p>
            <a:pPr marL="342900" lvl="0" indent="-342900" algn="l" eaLnBrk="0" hangingPunct="0">
              <a:buFontTx/>
              <a:buChar char="•"/>
              <a:defRPr/>
            </a:pPr>
            <a:endParaRPr lang="en-US" altLang="en-US" sz="2000" kern="0" dirty="0">
              <a:latin typeface="Calibri" panose="020F0502020204030204" pitchFamily="34" charset="0"/>
              <a:cs typeface="Calibri" panose="020F0502020204030204" pitchFamily="34" charset="0"/>
            </a:endParaRPr>
          </a:p>
          <a:p>
            <a:pPr marL="342900" lvl="0" indent="-342900" algn="l" eaLnBrk="0" hangingPunct="0">
              <a:buFontTx/>
              <a:buChar char="•"/>
              <a:defRPr/>
            </a:pPr>
            <a:endParaRPr lang="en-US" altLang="en-US" sz="2000" kern="0" dirty="0">
              <a:latin typeface="Calibri" panose="020F0502020204030204" pitchFamily="34" charset="0"/>
              <a:cs typeface="Calibri" panose="020F0502020204030204" pitchFamily="34" charset="0"/>
            </a:endParaRPr>
          </a:p>
          <a:p>
            <a:pPr marL="342900" lvl="0" indent="-342900" algn="l" eaLnBrk="0" hangingPunct="0">
              <a:buFontTx/>
              <a:buChar char="•"/>
              <a:defRPr/>
            </a:pPr>
            <a:endParaRPr lang="en-US" altLang="en-US" sz="1800" kern="0" dirty="0">
              <a:latin typeface="Calibri" panose="020F0502020204030204" pitchFamily="34" charset="0"/>
              <a:cs typeface="Calibri" panose="020F0502020204030204" pitchFamily="34" charset="0"/>
            </a:endParaRPr>
          </a:p>
          <a:p>
            <a:pPr marL="342900" lvl="0" indent="-342900" algn="l" eaLnBrk="0" hangingPunct="0">
              <a:buFontTx/>
              <a:buChar char="•"/>
              <a:defRPr/>
            </a:pPr>
            <a:r>
              <a:rPr lang="en-AU" altLang="en-US" kern="0" dirty="0">
                <a:latin typeface="Calibri" panose="020F0502020204030204" pitchFamily="34" charset="0"/>
                <a:cs typeface="Calibri" panose="020F0502020204030204" pitchFamily="34" charset="0"/>
              </a:rPr>
              <a:t>Group each item you need funding for in separate rows, using the + and - buttons to add or remove rows. </a:t>
            </a:r>
          </a:p>
          <a:p>
            <a:pPr marL="342900" lvl="0" indent="-342900" algn="l" eaLnBrk="0" hangingPunct="0">
              <a:buFontTx/>
              <a:buChar char="•"/>
              <a:defRPr/>
            </a:pPr>
            <a:r>
              <a:rPr lang="en-AU" altLang="en-US" kern="0" dirty="0">
                <a:latin typeface="Calibri" panose="020F0502020204030204" pitchFamily="34" charset="0"/>
                <a:cs typeface="Calibri" panose="020F0502020204030204" pitchFamily="34" charset="0"/>
              </a:rPr>
              <a:t>If the quote includes GST, calculate the GST exclusive amount by dividing the total by 1.1 and the GST by multiplying the exclusive amount by 0.1.</a:t>
            </a:r>
          </a:p>
          <a:p>
            <a:pPr marL="342900" lvl="0" indent="-342900" algn="l" eaLnBrk="0" hangingPunct="0">
              <a:buFontTx/>
              <a:buChar char="•"/>
              <a:defRPr/>
            </a:pPr>
            <a:r>
              <a:rPr lang="en-AU" altLang="en-US" kern="0" dirty="0">
                <a:latin typeface="Calibri" panose="020F0502020204030204" pitchFamily="34" charset="0"/>
                <a:cs typeface="Calibri" panose="020F0502020204030204" pitchFamily="34" charset="0"/>
              </a:rPr>
              <a:t>This budget will form the basis of the funding contract if successful.</a:t>
            </a:r>
            <a:endParaRPr lang="en-US" altLang="en-US" kern="0" dirty="0">
              <a:latin typeface="Calibri" panose="020F0502020204030204" pitchFamily="34" charset="0"/>
              <a:cs typeface="Calibri" panose="020F0502020204030204" pitchFamily="34" charset="0"/>
            </a:endParaRPr>
          </a:p>
          <a:p>
            <a:pPr marL="342900" lvl="0" indent="-342900" algn="l" eaLnBrk="0" hangingPunct="0">
              <a:buFontTx/>
              <a:buChar char="•"/>
              <a:defRPr/>
            </a:pPr>
            <a:r>
              <a:rPr lang="en-US" altLang="en-US" kern="0" dirty="0">
                <a:latin typeface="Calibri" panose="020F0502020204030204" pitchFamily="34" charset="0"/>
                <a:cs typeface="Calibri" panose="020F0502020204030204" pitchFamily="34" charset="0"/>
              </a:rPr>
              <a:t>GST is added into your awarded grant when paid.       </a:t>
            </a:r>
          </a:p>
          <a:p>
            <a:endParaRPr lang="en-AU" dirty="0"/>
          </a:p>
        </p:txBody>
      </p:sp>
    </p:spTree>
    <p:extLst>
      <p:ext uri="{BB962C8B-B14F-4D97-AF65-F5344CB8AC3E}">
        <p14:creationId xmlns:p14="http://schemas.microsoft.com/office/powerpoint/2010/main" val="1934301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8094F-469E-8200-48BB-13E9C88D6E19}"/>
              </a:ext>
            </a:extLst>
          </p:cNvPr>
          <p:cNvSpPr>
            <a:spLocks noGrp="1"/>
          </p:cNvSpPr>
          <p:nvPr>
            <p:ph type="title"/>
          </p:nvPr>
        </p:nvSpPr>
        <p:spPr/>
        <p:txBody>
          <a:bodyPr/>
          <a:lstStyle/>
          <a:p>
            <a:r>
              <a:rPr lang="en-AU" dirty="0"/>
              <a:t>Application Form – Budget (continued)</a:t>
            </a:r>
          </a:p>
        </p:txBody>
      </p:sp>
      <p:sp>
        <p:nvSpPr>
          <p:cNvPr id="3" name="Content Placeholder 2">
            <a:extLst>
              <a:ext uri="{FF2B5EF4-FFF2-40B4-BE49-F238E27FC236}">
                <a16:creationId xmlns:a16="http://schemas.microsoft.com/office/drawing/2014/main" id="{2E4EE7C1-5A0E-CA12-2647-BC446A5442ED}"/>
              </a:ext>
            </a:extLst>
          </p:cNvPr>
          <p:cNvSpPr>
            <a:spLocks noGrp="1"/>
          </p:cNvSpPr>
          <p:nvPr>
            <p:ph idx="1"/>
          </p:nvPr>
        </p:nvSpPr>
        <p:spPr>
          <a:xfrm>
            <a:off x="706718" y="1426464"/>
            <a:ext cx="10515600" cy="4233555"/>
          </a:xfrm>
        </p:spPr>
        <p:txBody>
          <a:bodyPr>
            <a:normAutofit/>
          </a:bodyPr>
          <a:lstStyle/>
          <a:p>
            <a:pPr lvl="0" algn="l" eaLnBrk="0" hangingPunct="0">
              <a:defRPr/>
            </a:pPr>
            <a:r>
              <a:rPr lang="en-US" altLang="en-US" kern="0" dirty="0">
                <a:latin typeface="Calibri" panose="020F0502020204030204" pitchFamily="34" charset="0"/>
                <a:cs typeface="Calibri" panose="020F0502020204030204" pitchFamily="34" charset="0"/>
              </a:rPr>
              <a:t>Total project income and expenditure</a:t>
            </a:r>
          </a:p>
          <a:p>
            <a:pPr marL="342900" lvl="0" indent="-342900" eaLnBrk="0" hangingPunct="0">
              <a:spcBef>
                <a:spcPts val="1800"/>
              </a:spcBef>
              <a:buFontTx/>
              <a:buChar char="•"/>
              <a:defRPr/>
            </a:pPr>
            <a:r>
              <a:rPr lang="en-US" altLang="en-US" kern="0" dirty="0">
                <a:latin typeface="Calibri" panose="020F0502020204030204" pitchFamily="34" charset="0"/>
                <a:cs typeface="Calibri" panose="020F0502020204030204" pitchFamily="34" charset="0"/>
              </a:rPr>
              <a:t>Financial and </a:t>
            </a:r>
            <a:r>
              <a:rPr lang="en-AU" dirty="0">
                <a:latin typeface="Calibri" panose="020F0502020204030204" pitchFamily="34" charset="0"/>
                <a:cs typeface="Calibri" panose="020F0502020204030204" pitchFamily="34" charset="0"/>
              </a:rPr>
              <a:t>non-financial contributions</a:t>
            </a:r>
            <a:r>
              <a:rPr lang="en-US" kern="0" dirty="0">
                <a:latin typeface="Calibri" panose="020F0502020204030204" pitchFamily="34" charset="0"/>
                <a:cs typeface="Calibri" panose="020F0502020204030204" pitchFamily="34" charset="0"/>
              </a:rPr>
              <a:t> (in-kind support) such as volunteer time, donated goods, facility hire</a:t>
            </a:r>
            <a:r>
              <a:rPr lang="en-US" altLang="en-US" kern="0" dirty="0">
                <a:latin typeface="Calibri" panose="020F0502020204030204" pitchFamily="34" charset="0"/>
                <a:cs typeface="Calibri" panose="020F0502020204030204" pitchFamily="34" charset="0"/>
              </a:rPr>
              <a:t> (income)</a:t>
            </a:r>
          </a:p>
          <a:p>
            <a:pPr marL="342900" lvl="0" indent="-342900" algn="l" eaLnBrk="0" hangingPunct="0">
              <a:spcBef>
                <a:spcPts val="1800"/>
              </a:spcBef>
              <a:buFontTx/>
              <a:buChar char="•"/>
              <a:defRPr/>
            </a:pPr>
            <a:endParaRPr lang="en-US" altLang="en-US" kern="0" dirty="0">
              <a:latin typeface="Calibri" panose="020F0502020204030204" pitchFamily="34" charset="0"/>
              <a:cs typeface="Calibri" panose="020F0502020204030204" pitchFamily="34" charset="0"/>
            </a:endParaRPr>
          </a:p>
          <a:p>
            <a:pPr marL="342900" lvl="0" indent="-342900" algn="l" eaLnBrk="0" hangingPunct="0">
              <a:spcBef>
                <a:spcPts val="1800"/>
              </a:spcBef>
              <a:buFontTx/>
              <a:buChar char="•"/>
              <a:defRPr/>
            </a:pPr>
            <a:endParaRPr lang="en-US" altLang="en-US" kern="0" dirty="0">
              <a:latin typeface="Calibri" panose="020F0502020204030204" pitchFamily="34" charset="0"/>
              <a:cs typeface="Calibri" panose="020F0502020204030204" pitchFamily="34" charset="0"/>
            </a:endParaRPr>
          </a:p>
          <a:p>
            <a:pPr marL="342900" lvl="0" indent="-342900" algn="l" eaLnBrk="0" hangingPunct="0">
              <a:spcBef>
                <a:spcPts val="1800"/>
              </a:spcBef>
              <a:buFontTx/>
              <a:buChar char="•"/>
              <a:defRPr/>
            </a:pPr>
            <a:endParaRPr lang="en-US" altLang="en-US" kern="0" dirty="0">
              <a:latin typeface="Calibri" panose="020F0502020204030204" pitchFamily="34" charset="0"/>
              <a:cs typeface="Calibri" panose="020F0502020204030204" pitchFamily="34" charset="0"/>
            </a:endParaRPr>
          </a:p>
          <a:p>
            <a:pPr marL="457200" lvl="0" indent="-457200" algn="l" eaLnBrk="0" hangingPunct="0">
              <a:buFont typeface="Arial" panose="020B0604020202020204" pitchFamily="34" charset="0"/>
              <a:buChar char="•"/>
              <a:defRPr/>
            </a:pPr>
            <a:r>
              <a:rPr lang="en-US" altLang="en-US" kern="0" dirty="0">
                <a:latin typeface="Calibri" panose="020F0502020204030204" pitchFamily="34" charset="0"/>
                <a:cs typeface="Calibri" panose="020F0502020204030204" pitchFamily="34" charset="0"/>
              </a:rPr>
              <a:t>Total contribution </a:t>
            </a:r>
            <a:r>
              <a:rPr lang="en-US" altLang="en-US" b="1" kern="0" dirty="0">
                <a:solidFill>
                  <a:srgbClr val="009CA6"/>
                </a:solidFill>
                <a:latin typeface="Calibri" panose="020F0502020204030204" pitchFamily="34" charset="0"/>
                <a:cs typeface="Calibri" panose="020F0502020204030204" pitchFamily="34" charset="0"/>
              </a:rPr>
              <a:t>$2,000.</a:t>
            </a:r>
          </a:p>
          <a:p>
            <a:pPr marL="457200" lvl="0" indent="-457200" algn="l" eaLnBrk="0" hangingPunct="0">
              <a:buFont typeface="Arial" panose="020B0604020202020204" pitchFamily="34" charset="0"/>
              <a:buChar char="•"/>
              <a:defRPr/>
            </a:pPr>
            <a:r>
              <a:rPr lang="en-US" altLang="en-US" sz="2400" kern="0" dirty="0">
                <a:latin typeface="Calibri" panose="020F0502020204030204" pitchFamily="34" charset="0"/>
                <a:cs typeface="Calibri" panose="020F0502020204030204" pitchFamily="34" charset="0"/>
              </a:rPr>
              <a:t>This number is auto-calculated</a:t>
            </a:r>
          </a:p>
          <a:p>
            <a:pPr marL="0" lvl="0" indent="0" algn="l" eaLnBrk="0" hangingPunct="0">
              <a:buNone/>
              <a:defRPr/>
            </a:pPr>
            <a:endParaRPr lang="en-US" altLang="en-US" sz="2400" kern="0" dirty="0">
              <a:latin typeface="Arial"/>
              <a:cs typeface="Arial"/>
            </a:endParaRPr>
          </a:p>
          <a:p>
            <a:pPr marL="457200" lvl="0" indent="-457200" algn="l" eaLnBrk="0" hangingPunct="0">
              <a:buFont typeface="Arial" panose="020B0604020202020204" pitchFamily="34" charset="0"/>
              <a:buChar char="•"/>
              <a:defRPr/>
            </a:pPr>
            <a:endParaRPr lang="en-US" altLang="en-US" sz="2400" kern="0" dirty="0">
              <a:latin typeface="Arial"/>
              <a:cs typeface="Arial"/>
            </a:endParaRPr>
          </a:p>
          <a:p>
            <a:pPr marL="342900" lvl="0" indent="-342900" algn="l" eaLnBrk="0" hangingPunct="0">
              <a:spcBef>
                <a:spcPts val="1800"/>
              </a:spcBef>
              <a:buFontTx/>
              <a:buChar char="•"/>
              <a:defRPr/>
            </a:pPr>
            <a:endParaRPr lang="en-US" altLang="en-US" kern="0" dirty="0">
              <a:solidFill>
                <a:srgbClr val="000000"/>
              </a:solidFill>
              <a:latin typeface="Arial"/>
              <a:cs typeface="Arial"/>
            </a:endParaRPr>
          </a:p>
          <a:p>
            <a:pPr marL="342900" lvl="0" indent="-342900" algn="l" eaLnBrk="0" hangingPunct="0">
              <a:spcBef>
                <a:spcPts val="1800"/>
              </a:spcBef>
              <a:buFontTx/>
              <a:buChar char="•"/>
              <a:defRPr/>
            </a:pPr>
            <a:endParaRPr lang="en-US" altLang="en-US" kern="0" dirty="0">
              <a:solidFill>
                <a:srgbClr val="000000"/>
              </a:solidFill>
              <a:latin typeface="Arial"/>
              <a:cs typeface="Arial"/>
            </a:endParaRPr>
          </a:p>
        </p:txBody>
      </p:sp>
      <p:graphicFrame>
        <p:nvGraphicFramePr>
          <p:cNvPr id="4" name="Table 4">
            <a:extLst>
              <a:ext uri="{FF2B5EF4-FFF2-40B4-BE49-F238E27FC236}">
                <a16:creationId xmlns:a16="http://schemas.microsoft.com/office/drawing/2014/main" id="{3C79FD28-53C2-9196-9129-1DCCE84B406A}"/>
              </a:ext>
            </a:extLst>
          </p:cNvPr>
          <p:cNvGraphicFramePr>
            <a:graphicFrameLocks noGrp="1"/>
          </p:cNvGraphicFramePr>
          <p:nvPr>
            <p:extLst>
              <p:ext uri="{D42A27DB-BD31-4B8C-83A1-F6EECF244321}">
                <p14:modId xmlns:p14="http://schemas.microsoft.com/office/powerpoint/2010/main" val="2765248724"/>
              </p:ext>
            </p:extLst>
          </p:nvPr>
        </p:nvGraphicFramePr>
        <p:xfrm>
          <a:off x="1178025" y="2871535"/>
          <a:ext cx="9169741" cy="1343412"/>
        </p:xfrm>
        <a:graphic>
          <a:graphicData uri="http://schemas.openxmlformats.org/drawingml/2006/table">
            <a:tbl>
              <a:tblPr firstRow="1" bandRow="1">
                <a:tableStyleId>{5C22544A-7EE6-4342-B048-85BDC9FD1C3A}</a:tableStyleId>
              </a:tblPr>
              <a:tblGrid>
                <a:gridCol w="4678765">
                  <a:extLst>
                    <a:ext uri="{9D8B030D-6E8A-4147-A177-3AD203B41FA5}">
                      <a16:colId xmlns:a16="http://schemas.microsoft.com/office/drawing/2014/main" val="3315192830"/>
                    </a:ext>
                  </a:extLst>
                </a:gridCol>
                <a:gridCol w="1736202">
                  <a:extLst>
                    <a:ext uri="{9D8B030D-6E8A-4147-A177-3AD203B41FA5}">
                      <a16:colId xmlns:a16="http://schemas.microsoft.com/office/drawing/2014/main" val="3055033431"/>
                    </a:ext>
                  </a:extLst>
                </a:gridCol>
                <a:gridCol w="2754774">
                  <a:extLst>
                    <a:ext uri="{9D8B030D-6E8A-4147-A177-3AD203B41FA5}">
                      <a16:colId xmlns:a16="http://schemas.microsoft.com/office/drawing/2014/main" val="4094851020"/>
                    </a:ext>
                  </a:extLst>
                </a:gridCol>
              </a:tblGrid>
              <a:tr h="347912">
                <a:tc>
                  <a:txBody>
                    <a:bodyPr/>
                    <a:lstStyle/>
                    <a:p>
                      <a:r>
                        <a:rPr lang="en-AU" dirty="0"/>
                        <a:t>Financial Contribution (including source)</a:t>
                      </a:r>
                    </a:p>
                  </a:txBody>
                  <a:tcPr/>
                </a:tc>
                <a:tc>
                  <a:txBody>
                    <a:bodyPr/>
                    <a:lstStyle/>
                    <a:p>
                      <a:r>
                        <a:rPr lang="en-AU" dirty="0"/>
                        <a:t>Amount $</a:t>
                      </a:r>
                    </a:p>
                  </a:txBody>
                  <a:tcPr/>
                </a:tc>
                <a:tc>
                  <a:txBody>
                    <a:bodyPr/>
                    <a:lstStyle/>
                    <a:p>
                      <a:r>
                        <a:rPr lang="en-AU" dirty="0"/>
                        <a:t>Status</a:t>
                      </a:r>
                    </a:p>
                  </a:txBody>
                  <a:tcPr/>
                </a:tc>
                <a:extLst>
                  <a:ext uri="{0D108BD9-81ED-4DB2-BD59-A6C34878D82A}">
                    <a16:rowId xmlns:a16="http://schemas.microsoft.com/office/drawing/2014/main" val="312593137"/>
                  </a:ext>
                </a:extLst>
              </a:tr>
              <a:tr h="411877">
                <a:tc>
                  <a:txBody>
                    <a:bodyPr/>
                    <a:lstStyle/>
                    <a:p>
                      <a:r>
                        <a:rPr lang="en-AU" dirty="0">
                          <a:solidFill>
                            <a:srgbClr val="415866"/>
                          </a:solidFill>
                        </a:rPr>
                        <a:t>Our Organisation</a:t>
                      </a:r>
                    </a:p>
                  </a:txBody>
                  <a:tcPr/>
                </a:tc>
                <a:tc>
                  <a:txBody>
                    <a:bodyPr/>
                    <a:lstStyle/>
                    <a:p>
                      <a:r>
                        <a:rPr lang="en-AU" dirty="0">
                          <a:solidFill>
                            <a:srgbClr val="415866"/>
                          </a:solidFill>
                        </a:rPr>
                        <a:t>$1,000</a:t>
                      </a:r>
                    </a:p>
                  </a:txBody>
                  <a:tcPr/>
                </a:tc>
                <a:tc>
                  <a:txBody>
                    <a:bodyPr/>
                    <a:lstStyle/>
                    <a:p>
                      <a:r>
                        <a:rPr lang="en-AU" dirty="0">
                          <a:solidFill>
                            <a:srgbClr val="415866"/>
                          </a:solidFill>
                        </a:rPr>
                        <a:t>Confirmed</a:t>
                      </a:r>
                    </a:p>
                  </a:txBody>
                  <a:tcPr/>
                </a:tc>
                <a:extLst>
                  <a:ext uri="{0D108BD9-81ED-4DB2-BD59-A6C34878D82A}">
                    <a16:rowId xmlns:a16="http://schemas.microsoft.com/office/drawing/2014/main" val="1604659979"/>
                  </a:ext>
                </a:extLst>
              </a:tr>
              <a:tr h="565775">
                <a:tc>
                  <a:txBody>
                    <a:bodyPr/>
                    <a:lstStyle/>
                    <a:p>
                      <a:r>
                        <a:rPr lang="en-AU" dirty="0">
                          <a:solidFill>
                            <a:srgbClr val="415866"/>
                          </a:solidFill>
                        </a:rPr>
                        <a:t>XYZ Grant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srgbClr val="415866"/>
                          </a:solidFill>
                        </a:rPr>
                        <a:t>$1,000</a:t>
                      </a:r>
                    </a:p>
                  </a:txBody>
                  <a:tcPr/>
                </a:tc>
                <a:tc>
                  <a:txBody>
                    <a:bodyPr/>
                    <a:lstStyle/>
                    <a:p>
                      <a:r>
                        <a:rPr lang="en-AU" dirty="0">
                          <a:solidFill>
                            <a:srgbClr val="415866"/>
                          </a:solidFill>
                        </a:rPr>
                        <a:t>Requested</a:t>
                      </a:r>
                    </a:p>
                  </a:txBody>
                  <a:tcPr/>
                </a:tc>
                <a:extLst>
                  <a:ext uri="{0D108BD9-81ED-4DB2-BD59-A6C34878D82A}">
                    <a16:rowId xmlns:a16="http://schemas.microsoft.com/office/drawing/2014/main" val="3657645827"/>
                  </a:ext>
                </a:extLst>
              </a:tr>
            </a:tbl>
          </a:graphicData>
        </a:graphic>
      </p:graphicFrame>
    </p:spTree>
    <p:extLst>
      <p:ext uri="{BB962C8B-B14F-4D97-AF65-F5344CB8AC3E}">
        <p14:creationId xmlns:p14="http://schemas.microsoft.com/office/powerpoint/2010/main" val="894271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FD065-9E7A-10B8-38D6-413D33C232BD}"/>
              </a:ext>
            </a:extLst>
          </p:cNvPr>
          <p:cNvSpPr>
            <a:spLocks noGrp="1"/>
          </p:cNvSpPr>
          <p:nvPr>
            <p:ph type="title"/>
          </p:nvPr>
        </p:nvSpPr>
        <p:spPr>
          <a:xfrm>
            <a:off x="838200" y="1"/>
            <a:ext cx="10515600" cy="1690688"/>
          </a:xfrm>
        </p:spPr>
        <p:txBody>
          <a:bodyPr/>
          <a:lstStyle/>
          <a:p>
            <a:r>
              <a:rPr lang="en-AU" dirty="0"/>
              <a:t>Assessment Criteria</a:t>
            </a:r>
          </a:p>
        </p:txBody>
      </p:sp>
      <p:graphicFrame>
        <p:nvGraphicFramePr>
          <p:cNvPr id="3" name="Table 2">
            <a:extLst>
              <a:ext uri="{FF2B5EF4-FFF2-40B4-BE49-F238E27FC236}">
                <a16:creationId xmlns:a16="http://schemas.microsoft.com/office/drawing/2014/main" id="{15DF83EA-023F-A757-E29A-14FC3CF9E58A}"/>
              </a:ext>
            </a:extLst>
          </p:cNvPr>
          <p:cNvGraphicFramePr>
            <a:graphicFrameLocks noGrp="1"/>
          </p:cNvGraphicFramePr>
          <p:nvPr>
            <p:extLst>
              <p:ext uri="{D42A27DB-BD31-4B8C-83A1-F6EECF244321}">
                <p14:modId xmlns:p14="http://schemas.microsoft.com/office/powerpoint/2010/main" val="3741830987"/>
              </p:ext>
            </p:extLst>
          </p:nvPr>
        </p:nvGraphicFramePr>
        <p:xfrm>
          <a:off x="908996" y="1242004"/>
          <a:ext cx="10444804" cy="4361124"/>
        </p:xfrm>
        <a:graphic>
          <a:graphicData uri="http://schemas.openxmlformats.org/drawingml/2006/table">
            <a:tbl>
              <a:tblPr firstRow="1" firstCol="1" bandRow="1">
                <a:tableStyleId>{69C7853C-536D-4A76-A0AE-DD22124D55A5}</a:tableStyleId>
              </a:tblPr>
              <a:tblGrid>
                <a:gridCol w="1318513">
                  <a:extLst>
                    <a:ext uri="{9D8B030D-6E8A-4147-A177-3AD203B41FA5}">
                      <a16:colId xmlns:a16="http://schemas.microsoft.com/office/drawing/2014/main" val="4006071081"/>
                    </a:ext>
                  </a:extLst>
                </a:gridCol>
                <a:gridCol w="1118369">
                  <a:extLst>
                    <a:ext uri="{9D8B030D-6E8A-4147-A177-3AD203B41FA5}">
                      <a16:colId xmlns:a16="http://schemas.microsoft.com/office/drawing/2014/main" val="250354477"/>
                    </a:ext>
                  </a:extLst>
                </a:gridCol>
                <a:gridCol w="8007922">
                  <a:extLst>
                    <a:ext uri="{9D8B030D-6E8A-4147-A177-3AD203B41FA5}">
                      <a16:colId xmlns:a16="http://schemas.microsoft.com/office/drawing/2014/main" val="1054783276"/>
                    </a:ext>
                  </a:extLst>
                </a:gridCol>
              </a:tblGrid>
              <a:tr h="449657">
                <a:tc>
                  <a:txBody>
                    <a:bodyPr/>
                    <a:lstStyle/>
                    <a:p>
                      <a:pPr>
                        <a:lnSpc>
                          <a:spcPct val="115000"/>
                        </a:lnSpc>
                        <a:spcAft>
                          <a:spcPts val="800"/>
                        </a:spcAft>
                        <a:buNone/>
                      </a:pPr>
                      <a:r>
                        <a:rPr lang="en-AU" sz="1500" kern="100" dirty="0">
                          <a:solidFill>
                            <a:schemeClr val="tx1"/>
                          </a:solidFill>
                          <a:effectLst/>
                        </a:rPr>
                        <a:t>Criterion</a:t>
                      </a:r>
                      <a:endParaRPr lang="en-AU" sz="15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buNone/>
                      </a:pPr>
                      <a:r>
                        <a:rPr lang="en-AU" sz="1500" kern="100" dirty="0">
                          <a:solidFill>
                            <a:schemeClr val="tx1"/>
                          </a:solidFill>
                          <a:effectLst/>
                        </a:rPr>
                        <a:t>Percentage</a:t>
                      </a:r>
                      <a:endParaRPr lang="en-AU" sz="15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buNone/>
                      </a:pPr>
                      <a:r>
                        <a:rPr lang="en-AU" sz="1500" kern="100" dirty="0">
                          <a:solidFill>
                            <a:schemeClr val="tx1"/>
                          </a:solidFill>
                          <a:effectLst/>
                        </a:rPr>
                        <a:t>Comments</a:t>
                      </a:r>
                      <a:endParaRPr lang="en-AU" sz="15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618098"/>
                  </a:ext>
                </a:extLst>
              </a:tr>
              <a:tr h="862326">
                <a:tc>
                  <a:txBody>
                    <a:bodyPr/>
                    <a:lstStyle/>
                    <a:p>
                      <a:pPr>
                        <a:lnSpc>
                          <a:spcPct val="115000"/>
                        </a:lnSpc>
                        <a:spcAft>
                          <a:spcPts val="800"/>
                        </a:spcAft>
                        <a:buNone/>
                      </a:pPr>
                      <a:r>
                        <a:rPr lang="en-US" sz="1300" kern="100">
                          <a:solidFill>
                            <a:schemeClr val="tx1"/>
                          </a:solidFill>
                          <a:effectLst/>
                        </a:rPr>
                        <a:t>Linkage to the published Guidelines</a:t>
                      </a:r>
                      <a:endParaRPr lang="en-AU" sz="13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buNone/>
                      </a:pPr>
                      <a:r>
                        <a:rPr lang="en-AU" sz="1300" kern="100">
                          <a:solidFill>
                            <a:schemeClr val="tx1"/>
                          </a:solidFill>
                          <a:effectLst/>
                        </a:rPr>
                        <a:t>20</a:t>
                      </a:r>
                      <a:endParaRPr lang="en-AU" sz="13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None/>
                      </a:pPr>
                      <a:r>
                        <a:rPr lang="en-US" sz="1300" kern="100" dirty="0">
                          <a:solidFill>
                            <a:schemeClr val="tx1"/>
                          </a:solidFill>
                          <a:effectLst/>
                        </a:rPr>
                        <a:t>How well does the application align with the funding focus?</a:t>
                      </a:r>
                      <a:endParaRPr lang="en-AU" sz="1300" kern="100" dirty="0">
                        <a:solidFill>
                          <a:schemeClr val="tx1"/>
                        </a:solidFill>
                        <a:effectLst/>
                      </a:endParaRPr>
                    </a:p>
                    <a:p>
                      <a:pPr>
                        <a:lnSpc>
                          <a:spcPct val="107000"/>
                        </a:lnSpc>
                        <a:spcAft>
                          <a:spcPts val="800"/>
                        </a:spcAft>
                        <a:buNone/>
                      </a:pPr>
                      <a:r>
                        <a:rPr lang="en-US" sz="1300" kern="100" dirty="0">
                          <a:solidFill>
                            <a:schemeClr val="tx1"/>
                          </a:solidFill>
                          <a:effectLst/>
                        </a:rPr>
                        <a:t>Does this proposal support Shed or Shed like activities?</a:t>
                      </a:r>
                      <a:endParaRPr lang="en-AU" sz="1300" kern="100" dirty="0">
                        <a:solidFill>
                          <a:schemeClr val="tx1"/>
                        </a:solidFill>
                        <a:effectLst/>
                      </a:endParaRPr>
                    </a:p>
                    <a:p>
                      <a:pPr>
                        <a:lnSpc>
                          <a:spcPct val="115000"/>
                        </a:lnSpc>
                        <a:spcAft>
                          <a:spcPts val="800"/>
                        </a:spcAft>
                        <a:buNone/>
                      </a:pPr>
                      <a:r>
                        <a:rPr lang="en-US" sz="1300" kern="100" dirty="0">
                          <a:solidFill>
                            <a:schemeClr val="tx1"/>
                          </a:solidFill>
                          <a:effectLst/>
                        </a:rPr>
                        <a:t>Does the application identify strategies to support inclusion of any of the priority groups?</a:t>
                      </a:r>
                      <a:endParaRPr lang="en-AU" sz="13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4023252"/>
                  </a:ext>
                </a:extLst>
              </a:tr>
              <a:tr h="755313">
                <a:tc>
                  <a:txBody>
                    <a:bodyPr/>
                    <a:lstStyle/>
                    <a:p>
                      <a:pPr>
                        <a:lnSpc>
                          <a:spcPct val="115000"/>
                        </a:lnSpc>
                        <a:spcAft>
                          <a:spcPts val="800"/>
                        </a:spcAft>
                        <a:buNone/>
                      </a:pPr>
                      <a:r>
                        <a:rPr lang="en-US" sz="1300" kern="100">
                          <a:solidFill>
                            <a:schemeClr val="tx1"/>
                          </a:solidFill>
                          <a:effectLst/>
                        </a:rPr>
                        <a:t>Community need</a:t>
                      </a:r>
                      <a:endParaRPr lang="en-AU" sz="13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buNone/>
                      </a:pPr>
                      <a:r>
                        <a:rPr lang="en-AU" sz="1300" kern="100">
                          <a:solidFill>
                            <a:schemeClr val="tx1"/>
                          </a:solidFill>
                          <a:effectLst/>
                        </a:rPr>
                        <a:t>30</a:t>
                      </a:r>
                      <a:endParaRPr lang="en-AU" sz="13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None/>
                      </a:pPr>
                      <a:r>
                        <a:rPr lang="en-US" sz="1300" kern="100" dirty="0">
                          <a:solidFill>
                            <a:schemeClr val="tx1"/>
                          </a:solidFill>
                          <a:effectLst/>
                        </a:rPr>
                        <a:t>What community shed need is being addressed? Is there evidence of community engagement to identify need, including aligning with priority groups? </a:t>
                      </a:r>
                      <a:endParaRPr lang="en-AU" sz="1300" kern="100" dirty="0">
                        <a:solidFill>
                          <a:schemeClr val="tx1"/>
                        </a:solidFill>
                        <a:effectLst/>
                      </a:endParaRPr>
                    </a:p>
                    <a:p>
                      <a:pPr>
                        <a:lnSpc>
                          <a:spcPct val="115000"/>
                        </a:lnSpc>
                        <a:spcAft>
                          <a:spcPts val="800"/>
                        </a:spcAft>
                        <a:buNone/>
                      </a:pPr>
                      <a:r>
                        <a:rPr lang="en-US" sz="1300" kern="100" dirty="0">
                          <a:solidFill>
                            <a:schemeClr val="tx1"/>
                          </a:solidFill>
                          <a:effectLst/>
                        </a:rPr>
                        <a:t>How well will this project address the community shed need?</a:t>
                      </a:r>
                      <a:endParaRPr lang="en-AU" sz="13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3117979"/>
                  </a:ext>
                </a:extLst>
              </a:tr>
              <a:tr h="1307768">
                <a:tc>
                  <a:txBody>
                    <a:bodyPr/>
                    <a:lstStyle/>
                    <a:p>
                      <a:pPr>
                        <a:lnSpc>
                          <a:spcPct val="115000"/>
                        </a:lnSpc>
                        <a:spcAft>
                          <a:spcPts val="800"/>
                        </a:spcAft>
                        <a:buNone/>
                      </a:pPr>
                      <a:r>
                        <a:rPr lang="en-US" sz="1300" kern="100">
                          <a:solidFill>
                            <a:schemeClr val="tx1"/>
                          </a:solidFill>
                          <a:effectLst/>
                        </a:rPr>
                        <a:t>Direct Community Impact</a:t>
                      </a:r>
                      <a:endParaRPr lang="en-AU" sz="13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buNone/>
                      </a:pPr>
                      <a:r>
                        <a:rPr lang="en-AU" sz="1300" kern="100">
                          <a:solidFill>
                            <a:schemeClr val="tx1"/>
                          </a:solidFill>
                          <a:effectLst/>
                        </a:rPr>
                        <a:t>30</a:t>
                      </a:r>
                      <a:endParaRPr lang="en-AU" sz="13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None/>
                      </a:pPr>
                      <a:r>
                        <a:rPr lang="en-US" sz="1300" kern="100" dirty="0">
                          <a:solidFill>
                            <a:schemeClr val="tx1"/>
                          </a:solidFill>
                          <a:effectLst/>
                        </a:rPr>
                        <a:t>Evidence that the project will connect and/or reconnect with shed community to increase shed participation, capacity, and /or sustainability.</a:t>
                      </a:r>
                      <a:endParaRPr lang="en-AU" sz="1300" kern="100" dirty="0">
                        <a:solidFill>
                          <a:schemeClr val="tx1"/>
                        </a:solidFill>
                        <a:effectLst/>
                      </a:endParaRPr>
                    </a:p>
                    <a:p>
                      <a:pPr>
                        <a:lnSpc>
                          <a:spcPct val="107000"/>
                        </a:lnSpc>
                        <a:spcAft>
                          <a:spcPts val="800"/>
                        </a:spcAft>
                        <a:buNone/>
                      </a:pPr>
                      <a:r>
                        <a:rPr lang="en-US" sz="1300" kern="100" dirty="0">
                          <a:solidFill>
                            <a:schemeClr val="tx1"/>
                          </a:solidFill>
                          <a:effectLst/>
                        </a:rPr>
                        <a:t>And /Or</a:t>
                      </a:r>
                      <a:endParaRPr lang="en-AU" sz="1300" kern="100" dirty="0">
                        <a:solidFill>
                          <a:schemeClr val="tx1"/>
                        </a:solidFill>
                        <a:effectLst/>
                      </a:endParaRPr>
                    </a:p>
                    <a:p>
                      <a:pPr>
                        <a:lnSpc>
                          <a:spcPct val="115000"/>
                        </a:lnSpc>
                        <a:spcAft>
                          <a:spcPts val="800"/>
                        </a:spcAft>
                        <a:buNone/>
                      </a:pPr>
                      <a:r>
                        <a:rPr lang="en-US" sz="1300" kern="100" dirty="0">
                          <a:solidFill>
                            <a:schemeClr val="tx1"/>
                          </a:solidFill>
                          <a:effectLst/>
                        </a:rPr>
                        <a:t>Evidence that this project provides new or expanded opportunities for skill development or sharing, mentorship or intergenerational activities and learning.</a:t>
                      </a:r>
                      <a:endParaRPr lang="en-AU" sz="13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3181597"/>
                  </a:ext>
                </a:extLst>
              </a:tr>
              <a:tr h="986060">
                <a:tc>
                  <a:txBody>
                    <a:bodyPr/>
                    <a:lstStyle/>
                    <a:p>
                      <a:pPr>
                        <a:lnSpc>
                          <a:spcPct val="115000"/>
                        </a:lnSpc>
                        <a:spcAft>
                          <a:spcPts val="800"/>
                        </a:spcAft>
                        <a:buNone/>
                      </a:pPr>
                      <a:r>
                        <a:rPr lang="en-AU" sz="1300" kern="100">
                          <a:solidFill>
                            <a:schemeClr val="tx1"/>
                          </a:solidFill>
                          <a:effectLst/>
                        </a:rPr>
                        <a:t>Value for Money</a:t>
                      </a:r>
                      <a:endParaRPr lang="en-AU" sz="13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buNone/>
                      </a:pPr>
                      <a:r>
                        <a:rPr lang="en-AU" sz="1300" kern="100">
                          <a:solidFill>
                            <a:schemeClr val="tx1"/>
                          </a:solidFill>
                          <a:effectLst/>
                        </a:rPr>
                        <a:t>20</a:t>
                      </a:r>
                      <a:endParaRPr lang="en-AU" sz="13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buNone/>
                      </a:pPr>
                      <a:r>
                        <a:rPr lang="en-US" sz="1300" kern="100" dirty="0">
                          <a:solidFill>
                            <a:schemeClr val="tx1"/>
                          </a:solidFill>
                          <a:effectLst/>
                        </a:rPr>
                        <a:t>The value for money given the number of people who will directly benefit considering the SEIFA and regional or remote location of the applicant.</a:t>
                      </a:r>
                      <a:endParaRPr lang="en-AU" sz="1300" kern="100" dirty="0">
                        <a:solidFill>
                          <a:schemeClr val="tx1"/>
                        </a:solidFill>
                        <a:effectLst/>
                      </a:endParaRPr>
                    </a:p>
                    <a:p>
                      <a:pPr>
                        <a:lnSpc>
                          <a:spcPct val="115000"/>
                        </a:lnSpc>
                        <a:spcAft>
                          <a:spcPts val="800"/>
                        </a:spcAft>
                        <a:buNone/>
                      </a:pPr>
                      <a:r>
                        <a:rPr lang="en-US" sz="1300" kern="100" dirty="0">
                          <a:solidFill>
                            <a:schemeClr val="tx1"/>
                          </a:solidFill>
                          <a:effectLst/>
                        </a:rPr>
                        <a:t>Applications must contain reasonable and realistic costs as outlined in attached quotes, application budget and project timeline.</a:t>
                      </a:r>
                      <a:endParaRPr lang="en-AU" sz="13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6784909"/>
                  </a:ext>
                </a:extLst>
              </a:tr>
            </a:tbl>
          </a:graphicData>
        </a:graphic>
      </p:graphicFrame>
    </p:spTree>
    <p:extLst>
      <p:ext uri="{BB962C8B-B14F-4D97-AF65-F5344CB8AC3E}">
        <p14:creationId xmlns:p14="http://schemas.microsoft.com/office/powerpoint/2010/main" val="3144692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81D46-F159-8488-A1AC-35111CFBF45F}"/>
              </a:ext>
            </a:extLst>
          </p:cNvPr>
          <p:cNvSpPr>
            <a:spLocks noGrp="1"/>
          </p:cNvSpPr>
          <p:nvPr>
            <p:ph type="title"/>
          </p:nvPr>
        </p:nvSpPr>
        <p:spPr/>
        <p:txBody>
          <a:bodyPr/>
          <a:lstStyle/>
          <a:p>
            <a:r>
              <a:rPr lang="en-AU" dirty="0"/>
              <a:t>Assessment Process</a:t>
            </a:r>
          </a:p>
        </p:txBody>
      </p:sp>
      <p:sp>
        <p:nvSpPr>
          <p:cNvPr id="3" name="Content Placeholder 2">
            <a:extLst>
              <a:ext uri="{FF2B5EF4-FFF2-40B4-BE49-F238E27FC236}">
                <a16:creationId xmlns:a16="http://schemas.microsoft.com/office/drawing/2014/main" id="{57CB43AE-2B31-8022-F931-C0030F3AB742}"/>
              </a:ext>
            </a:extLst>
          </p:cNvPr>
          <p:cNvSpPr>
            <a:spLocks noGrp="1"/>
          </p:cNvSpPr>
          <p:nvPr>
            <p:ph idx="1"/>
          </p:nvPr>
        </p:nvSpPr>
        <p:spPr>
          <a:xfrm>
            <a:off x="838200" y="1668975"/>
            <a:ext cx="10515600" cy="3870981"/>
          </a:xfrm>
        </p:spPr>
        <p:txBody>
          <a:bodyPr>
            <a:noAutofit/>
          </a:bodyPr>
          <a:lstStyle/>
          <a:p>
            <a:pPr marL="0" lvl="0" indent="0" algn="l">
              <a:buNone/>
            </a:pPr>
            <a:r>
              <a:rPr lang="en-AU" altLang="en-US" kern="0" dirty="0">
                <a:latin typeface="Calibri" panose="020F0502020204030204" pitchFamily="34" charset="0"/>
                <a:cs typeface="Calibri" panose="020F0502020204030204" pitchFamily="34" charset="0"/>
              </a:rPr>
              <a:t>How applications are assessed:</a:t>
            </a:r>
          </a:p>
          <a:p>
            <a:pPr marL="0" indent="0">
              <a:buNone/>
            </a:pPr>
            <a:r>
              <a:rPr lang="en-AU" altLang="en-US" b="1" kern="0" dirty="0">
                <a:latin typeface="Calibri" panose="020F0502020204030204" pitchFamily="34" charset="0"/>
                <a:cs typeface="Calibri" panose="020F0502020204030204" pitchFamily="34" charset="0"/>
              </a:rPr>
              <a:t>Stage One: </a:t>
            </a:r>
          </a:p>
          <a:p>
            <a:pPr lvl="1">
              <a:buFont typeface="Courier New" panose="02070309020205020404" pitchFamily="49" charset="0"/>
              <a:buChar char="o"/>
            </a:pPr>
            <a:r>
              <a:rPr lang="en-AU" altLang="en-US" sz="2400" kern="0" dirty="0">
                <a:latin typeface="Calibri" panose="020F0502020204030204" pitchFamily="34" charset="0"/>
                <a:cs typeface="Calibri" panose="020F0502020204030204" pitchFamily="34" charset="0"/>
              </a:rPr>
              <a:t>Applications are screened by Grants SA staff for Organisation and Project eligibility.</a:t>
            </a:r>
          </a:p>
          <a:p>
            <a:pPr marL="0" lvl="0" indent="0">
              <a:buNone/>
            </a:pPr>
            <a:r>
              <a:rPr lang="en-AU" altLang="en-US" b="1" kern="0" dirty="0">
                <a:latin typeface="Calibri" panose="020F0502020204030204" pitchFamily="34" charset="0"/>
                <a:cs typeface="Calibri" panose="020F0502020204030204" pitchFamily="34" charset="0"/>
              </a:rPr>
              <a:t>Stage Two: </a:t>
            </a:r>
          </a:p>
          <a:p>
            <a:pPr lvl="1">
              <a:buFont typeface="Courier New" panose="02070309020205020404" pitchFamily="49" charset="0"/>
              <a:buChar char="o"/>
            </a:pPr>
            <a:r>
              <a:rPr lang="en-AU" altLang="en-US" sz="2400" kern="0" dirty="0">
                <a:latin typeface="Calibri" panose="020F0502020204030204" pitchFamily="34" charset="0"/>
                <a:cs typeface="Calibri" panose="020F0502020204030204" pitchFamily="34" charset="0"/>
              </a:rPr>
              <a:t>Eligible applications are assessed by an Assessment panel that comprises of external community members.</a:t>
            </a:r>
          </a:p>
          <a:p>
            <a:pPr lvl="1">
              <a:buFont typeface="Courier New" panose="02070309020205020404" pitchFamily="49" charset="0"/>
              <a:buChar char="o"/>
            </a:pPr>
            <a:r>
              <a:rPr lang="en-AU" altLang="en-US" sz="2400" kern="0" dirty="0">
                <a:latin typeface="Calibri" panose="020F0502020204030204" pitchFamily="34" charset="0"/>
                <a:cs typeface="Calibri" panose="020F0502020204030204" pitchFamily="34" charset="0"/>
              </a:rPr>
              <a:t>Applications are assessed against the criteria in the assessment matrix refer page 9 of the Guidelines.</a:t>
            </a:r>
          </a:p>
          <a:p>
            <a:pPr lvl="1">
              <a:buFont typeface="Courier New" panose="02070309020205020404" pitchFamily="49" charset="0"/>
              <a:buChar char="o"/>
            </a:pPr>
            <a:r>
              <a:rPr lang="en-AU" altLang="en-US" sz="2400" kern="0" dirty="0">
                <a:latin typeface="Calibri" panose="020F0502020204030204" pitchFamily="34" charset="0"/>
                <a:cs typeface="Calibri" panose="020F0502020204030204" pitchFamily="34" charset="0"/>
              </a:rPr>
              <a:t>The panel makes recommendations to the delegate for funding.</a:t>
            </a:r>
          </a:p>
        </p:txBody>
      </p:sp>
    </p:spTree>
    <p:extLst>
      <p:ext uri="{BB962C8B-B14F-4D97-AF65-F5344CB8AC3E}">
        <p14:creationId xmlns:p14="http://schemas.microsoft.com/office/powerpoint/2010/main" val="392389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88EF-1BAD-5F74-C603-3528D1B81315}"/>
              </a:ext>
            </a:extLst>
          </p:cNvPr>
          <p:cNvSpPr>
            <a:spLocks noGrp="1"/>
          </p:cNvSpPr>
          <p:nvPr>
            <p:ph type="title"/>
          </p:nvPr>
        </p:nvSpPr>
        <p:spPr/>
        <p:txBody>
          <a:bodyPr/>
          <a:lstStyle/>
          <a:p>
            <a:r>
              <a:rPr lang="en-AU" dirty="0"/>
              <a:t>Notification of Applicants</a:t>
            </a:r>
          </a:p>
        </p:txBody>
      </p:sp>
      <p:sp>
        <p:nvSpPr>
          <p:cNvPr id="3" name="Content Placeholder 2">
            <a:extLst>
              <a:ext uri="{FF2B5EF4-FFF2-40B4-BE49-F238E27FC236}">
                <a16:creationId xmlns:a16="http://schemas.microsoft.com/office/drawing/2014/main" id="{7AAB15B5-0FB9-1D03-2F53-9AA5E07C2285}"/>
              </a:ext>
            </a:extLst>
          </p:cNvPr>
          <p:cNvSpPr>
            <a:spLocks noGrp="1"/>
          </p:cNvSpPr>
          <p:nvPr>
            <p:ph idx="1"/>
          </p:nvPr>
        </p:nvSpPr>
        <p:spPr/>
        <p:txBody>
          <a:bodyPr/>
          <a:lstStyle/>
          <a:p>
            <a:pPr marL="342900" indent="-342900" algn="l" eaLnBrk="0" hangingPunct="0">
              <a:spcBef>
                <a:spcPts val="0"/>
              </a:spcBef>
              <a:buFont typeface="Arial" panose="020B0604020202020204" pitchFamily="34" charset="0"/>
              <a:buChar char="•"/>
              <a:defRPr/>
            </a:pPr>
            <a:r>
              <a:rPr lang="en-US" kern="0" dirty="0">
                <a:latin typeface="Calibri" panose="020F0502020204030204" pitchFamily="34" charset="0"/>
                <a:cs typeface="Calibri" panose="020F0502020204030204" pitchFamily="34" charset="0"/>
              </a:rPr>
              <a:t>All applicants will be notified in writing via email</a:t>
            </a:r>
          </a:p>
          <a:p>
            <a:pPr marL="0" indent="0" algn="l" eaLnBrk="0" hangingPunct="0">
              <a:spcBef>
                <a:spcPts val="0"/>
              </a:spcBef>
              <a:buNone/>
              <a:defRPr/>
            </a:pPr>
            <a:endParaRPr lang="en-US" kern="0" dirty="0">
              <a:latin typeface="Calibri" panose="020F0502020204030204" pitchFamily="34" charset="0"/>
              <a:cs typeface="Calibri" panose="020F0502020204030204" pitchFamily="34" charset="0"/>
            </a:endParaRPr>
          </a:p>
          <a:p>
            <a:pPr lvl="1" eaLnBrk="0" hangingPunct="0">
              <a:spcBef>
                <a:spcPts val="0"/>
              </a:spcBef>
              <a:buFont typeface="Courier New" panose="02070309020205020404" pitchFamily="49" charset="0"/>
              <a:buChar char="o"/>
              <a:defRPr/>
            </a:pPr>
            <a:r>
              <a:rPr lang="en-US" sz="2400" kern="0" dirty="0">
                <a:latin typeface="Calibri" panose="020F0502020204030204" pitchFamily="34" charset="0"/>
                <a:cs typeface="Calibri" panose="020F0502020204030204" pitchFamily="34" charset="0"/>
              </a:rPr>
              <a:t>Ineligible applicants will be notified with the reason their application was ineligible.</a:t>
            </a:r>
          </a:p>
          <a:p>
            <a:pPr marL="457200" lvl="1" indent="0" eaLnBrk="0" hangingPunct="0">
              <a:spcBef>
                <a:spcPts val="0"/>
              </a:spcBef>
              <a:buNone/>
              <a:defRPr/>
            </a:pPr>
            <a:endParaRPr lang="en-US" sz="2400" kern="0" dirty="0">
              <a:latin typeface="Calibri" panose="020F0502020204030204" pitchFamily="34" charset="0"/>
              <a:cs typeface="Calibri" panose="020F0502020204030204" pitchFamily="34" charset="0"/>
            </a:endParaRPr>
          </a:p>
          <a:p>
            <a:pPr lvl="1">
              <a:buFont typeface="Courier New" panose="02070309020205020404" pitchFamily="49" charset="0"/>
              <a:buChar char="o"/>
              <a:defRPr/>
            </a:pPr>
            <a:r>
              <a:rPr lang="en-US" sz="2400" kern="0" dirty="0">
                <a:latin typeface="Calibri" panose="020F0502020204030204" pitchFamily="34" charset="0"/>
                <a:cs typeface="Calibri" panose="020F0502020204030204" pitchFamily="34" charset="0"/>
              </a:rPr>
              <a:t>Unsuccessful applicants are encouraged to contact Grants SA for feedback on their application.</a:t>
            </a:r>
          </a:p>
          <a:p>
            <a:endParaRPr lang="en-AU" dirty="0"/>
          </a:p>
        </p:txBody>
      </p:sp>
    </p:spTree>
    <p:extLst>
      <p:ext uri="{BB962C8B-B14F-4D97-AF65-F5344CB8AC3E}">
        <p14:creationId xmlns:p14="http://schemas.microsoft.com/office/powerpoint/2010/main" val="976474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1A6C2-B90F-217B-2FC7-A083B42E4A1C}"/>
              </a:ext>
            </a:extLst>
          </p:cNvPr>
          <p:cNvSpPr>
            <a:spLocks noGrp="1"/>
          </p:cNvSpPr>
          <p:nvPr>
            <p:ph type="title"/>
          </p:nvPr>
        </p:nvSpPr>
        <p:spPr>
          <a:xfrm>
            <a:off x="838200" y="183299"/>
            <a:ext cx="10515600" cy="1325563"/>
          </a:xfrm>
        </p:spPr>
        <p:txBody>
          <a:bodyPr/>
          <a:lstStyle/>
          <a:p>
            <a:r>
              <a:rPr lang="en-AU" dirty="0"/>
              <a:t>Successful Applicants</a:t>
            </a:r>
          </a:p>
        </p:txBody>
      </p:sp>
      <p:sp>
        <p:nvSpPr>
          <p:cNvPr id="3" name="Content Placeholder 2">
            <a:extLst>
              <a:ext uri="{FF2B5EF4-FFF2-40B4-BE49-F238E27FC236}">
                <a16:creationId xmlns:a16="http://schemas.microsoft.com/office/drawing/2014/main" id="{78F77FE6-A921-2725-7ED9-8692FF5FCAF3}"/>
              </a:ext>
            </a:extLst>
          </p:cNvPr>
          <p:cNvSpPr>
            <a:spLocks noGrp="1"/>
          </p:cNvSpPr>
          <p:nvPr>
            <p:ph idx="1"/>
          </p:nvPr>
        </p:nvSpPr>
        <p:spPr>
          <a:xfrm>
            <a:off x="325581" y="1143693"/>
            <a:ext cx="10665178" cy="5168041"/>
          </a:xfrm>
        </p:spPr>
        <p:txBody>
          <a:bodyPr>
            <a:normAutofit/>
          </a:bodyPr>
          <a:lstStyle/>
          <a:p>
            <a:pPr lvl="1" algn="l" eaLnBrk="0" hangingPunct="0">
              <a:spcBef>
                <a:spcPts val="1800"/>
              </a:spcBef>
              <a:defRPr/>
            </a:pPr>
            <a:endParaRPr lang="en-US" sz="2400" kern="0" dirty="0">
              <a:latin typeface="Arial"/>
              <a:cs typeface="Arial"/>
            </a:endParaRPr>
          </a:p>
          <a:p>
            <a:pPr lvl="1" algn="l" eaLnBrk="0" hangingPunct="0">
              <a:spcBef>
                <a:spcPts val="1800"/>
              </a:spcBef>
              <a:defRPr/>
            </a:pPr>
            <a:endParaRPr lang="en-US" sz="2400" kern="0" dirty="0">
              <a:latin typeface="Arial"/>
              <a:cs typeface="Arial"/>
            </a:endParaRPr>
          </a:p>
          <a:p>
            <a:pPr lvl="1" algn="l" eaLnBrk="0" hangingPunct="0">
              <a:spcBef>
                <a:spcPts val="1800"/>
              </a:spcBef>
              <a:defRPr/>
            </a:pPr>
            <a:r>
              <a:rPr lang="en-US" sz="2400" kern="0" dirty="0">
                <a:latin typeface="Calibri" panose="020F0502020204030204" pitchFamily="34" charset="0"/>
                <a:cs typeface="Calibri" panose="020F0502020204030204" pitchFamily="34" charset="0"/>
              </a:rPr>
              <a:t>Will receive written notification via an email to your nominated First Office Bearer from the Minister for Human Services.</a:t>
            </a:r>
          </a:p>
          <a:p>
            <a:pPr lvl="1" algn="l" eaLnBrk="0" hangingPunct="0">
              <a:spcBef>
                <a:spcPts val="1800"/>
              </a:spcBef>
              <a:defRPr/>
            </a:pPr>
            <a:r>
              <a:rPr lang="en-US" sz="2400" kern="0" dirty="0">
                <a:latin typeface="Calibri" panose="020F0502020204030204" pitchFamily="34" charset="0"/>
                <a:cs typeface="Calibri" panose="020F0502020204030204" pitchFamily="34" charset="0"/>
              </a:rPr>
              <a:t>A grant funding agreement will be sent after the notification.  The agreement will be signed electronically using DocuSign.</a:t>
            </a:r>
          </a:p>
          <a:p>
            <a:pPr lvl="1" algn="l" eaLnBrk="0" hangingPunct="0">
              <a:spcBef>
                <a:spcPts val="1800"/>
              </a:spcBef>
              <a:defRPr/>
            </a:pPr>
            <a:r>
              <a:rPr lang="en-US" sz="2400" kern="0" dirty="0">
                <a:latin typeface="Calibri" panose="020F0502020204030204" pitchFamily="34" charset="0"/>
                <a:cs typeface="Calibri" panose="020F0502020204030204" pitchFamily="34" charset="0"/>
              </a:rPr>
              <a:t>Read the agreement prior to authorising. Grants are not paid until the agreements are electronically signed by your two authorised delegates.</a:t>
            </a:r>
          </a:p>
        </p:txBody>
      </p:sp>
    </p:spTree>
    <p:extLst>
      <p:ext uri="{BB962C8B-B14F-4D97-AF65-F5344CB8AC3E}">
        <p14:creationId xmlns:p14="http://schemas.microsoft.com/office/powerpoint/2010/main" val="765565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F282C-EF00-6B2F-9B10-95BAA108FFC1}"/>
              </a:ext>
            </a:extLst>
          </p:cNvPr>
          <p:cNvSpPr>
            <a:spLocks noGrp="1"/>
          </p:cNvSpPr>
          <p:nvPr>
            <p:ph type="title"/>
          </p:nvPr>
        </p:nvSpPr>
        <p:spPr/>
        <p:txBody>
          <a:bodyPr/>
          <a:lstStyle/>
          <a:p>
            <a:r>
              <a:rPr lang="en-AU" dirty="0"/>
              <a:t>Your Grant Agreement </a:t>
            </a:r>
          </a:p>
        </p:txBody>
      </p:sp>
      <p:sp>
        <p:nvSpPr>
          <p:cNvPr id="3" name="Content Placeholder 2">
            <a:extLst>
              <a:ext uri="{FF2B5EF4-FFF2-40B4-BE49-F238E27FC236}">
                <a16:creationId xmlns:a16="http://schemas.microsoft.com/office/drawing/2014/main" id="{007B1685-FA3F-FD35-3F7A-BCEE43658AFE}"/>
              </a:ext>
            </a:extLst>
          </p:cNvPr>
          <p:cNvSpPr>
            <a:spLocks noGrp="1"/>
          </p:cNvSpPr>
          <p:nvPr>
            <p:ph idx="1"/>
          </p:nvPr>
        </p:nvSpPr>
        <p:spPr>
          <a:xfrm>
            <a:off x="838200" y="1493509"/>
            <a:ext cx="10515600" cy="3870981"/>
          </a:xfrm>
        </p:spPr>
        <p:txBody>
          <a:bodyPr>
            <a:normAutofit lnSpcReduction="10000"/>
          </a:bodyPr>
          <a:lstStyle/>
          <a:p>
            <a:pPr marL="457200" lvl="1" indent="0" algn="l" eaLnBrk="0" hangingPunct="0">
              <a:spcBef>
                <a:spcPts val="1800"/>
              </a:spcBef>
              <a:spcAft>
                <a:spcPts val="1200"/>
              </a:spcAft>
              <a:buNone/>
              <a:defRPr/>
            </a:pPr>
            <a:r>
              <a:rPr lang="en-US" sz="2400" kern="0" dirty="0">
                <a:latin typeface="Calibri" panose="020F0502020204030204" pitchFamily="34" charset="0"/>
                <a:cs typeface="Calibri" panose="020F0502020204030204" pitchFamily="34" charset="0"/>
              </a:rPr>
              <a:t>The Funding Agreement outlines:</a:t>
            </a:r>
          </a:p>
          <a:p>
            <a:pPr lvl="2" eaLnBrk="0" hangingPunct="0">
              <a:defRPr/>
            </a:pPr>
            <a:r>
              <a:rPr lang="en-US" sz="2400" kern="0" dirty="0">
                <a:latin typeface="Calibri" panose="020F0502020204030204" pitchFamily="34" charset="0"/>
                <a:cs typeface="Calibri" panose="020F0502020204030204" pitchFamily="34" charset="0"/>
              </a:rPr>
              <a:t>Project, amount and items to be funded</a:t>
            </a:r>
          </a:p>
          <a:p>
            <a:pPr lvl="2" eaLnBrk="0" hangingPunct="0">
              <a:defRPr/>
            </a:pPr>
            <a:r>
              <a:rPr lang="en-US" sz="2400" kern="0" dirty="0">
                <a:latin typeface="Calibri" panose="020F0502020204030204" pitchFamily="34" charset="0"/>
                <a:cs typeface="Calibri" panose="020F0502020204030204" pitchFamily="34" charset="0"/>
              </a:rPr>
              <a:t>Contracting period: 18 months </a:t>
            </a:r>
          </a:p>
          <a:p>
            <a:pPr lvl="2" eaLnBrk="0" hangingPunct="0">
              <a:defRPr/>
            </a:pPr>
            <a:r>
              <a:rPr lang="en-US" sz="2400" kern="0" dirty="0">
                <a:latin typeface="Calibri" panose="020F0502020204030204" pitchFamily="34" charset="0"/>
                <a:cs typeface="Calibri" panose="020F0502020204030204" pitchFamily="34" charset="0"/>
              </a:rPr>
              <a:t>Awarded monies cannot be spent outside of the contract dates</a:t>
            </a:r>
          </a:p>
          <a:p>
            <a:pPr lvl="2" eaLnBrk="0" hangingPunct="0">
              <a:defRPr/>
            </a:pPr>
            <a:r>
              <a:rPr lang="en-US" sz="2400" kern="0" dirty="0">
                <a:latin typeface="Calibri" panose="020F0502020204030204" pitchFamily="34" charset="0"/>
                <a:cs typeface="Calibri" panose="020F0502020204030204" pitchFamily="34" charset="0"/>
              </a:rPr>
              <a:t>Requirement to have public liability insurance</a:t>
            </a:r>
          </a:p>
          <a:p>
            <a:pPr lvl="2" eaLnBrk="0" hangingPunct="0">
              <a:defRPr/>
            </a:pPr>
            <a:r>
              <a:rPr lang="en-US" sz="2400" kern="0" dirty="0">
                <a:latin typeface="Calibri" panose="020F0502020204030204" pitchFamily="34" charset="0"/>
                <a:cs typeface="Calibri" panose="020F0502020204030204" pitchFamily="34" charset="0"/>
              </a:rPr>
              <a:t>Reports required during and at the completion of the project.</a:t>
            </a:r>
          </a:p>
          <a:p>
            <a:pPr marL="914400" lvl="2" indent="0" eaLnBrk="0" hangingPunct="0">
              <a:buNone/>
              <a:defRPr/>
            </a:pPr>
            <a:endParaRPr lang="en-US" sz="2400" kern="0" dirty="0">
              <a:latin typeface="Calibri" panose="020F0502020204030204" pitchFamily="34" charset="0"/>
              <a:cs typeface="Calibri" panose="020F0502020204030204" pitchFamily="34" charset="0"/>
            </a:endParaRPr>
          </a:p>
          <a:p>
            <a:pPr marL="914400" lvl="2" indent="0" eaLnBrk="0" hangingPunct="0">
              <a:buNone/>
              <a:defRPr/>
            </a:pPr>
            <a:r>
              <a:rPr lang="en-AU" sz="2400" kern="0" dirty="0">
                <a:latin typeface="Calibri" panose="020F0502020204030204" pitchFamily="34" charset="0"/>
                <a:cs typeface="Calibri" panose="020F0502020204030204" pitchFamily="34" charset="0"/>
              </a:rPr>
              <a:t>Other documents to be completed along with your Funding Agreement</a:t>
            </a:r>
          </a:p>
          <a:p>
            <a:pPr lvl="2"/>
            <a:r>
              <a:rPr lang="en-AU" sz="2400" kern="0" dirty="0">
                <a:latin typeface="Calibri" panose="020F0502020204030204" pitchFamily="34" charset="0"/>
                <a:cs typeface="Calibri" panose="020F0502020204030204" pitchFamily="34" charset="0"/>
              </a:rPr>
              <a:t>Recipient Created Tax Invoice (RCTI) Agreement</a:t>
            </a:r>
          </a:p>
          <a:p>
            <a:pPr lvl="2"/>
            <a:r>
              <a:rPr lang="en-AU" sz="2400" kern="0" dirty="0">
                <a:latin typeface="Calibri" panose="020F0502020204030204" pitchFamily="34" charset="0"/>
                <a:cs typeface="Calibri" panose="020F0502020204030204" pitchFamily="34" charset="0"/>
              </a:rPr>
              <a:t>EFT Form – including bank account details</a:t>
            </a:r>
          </a:p>
          <a:p>
            <a:endParaRPr lang="en-AU" dirty="0"/>
          </a:p>
        </p:txBody>
      </p:sp>
    </p:spTree>
    <p:extLst>
      <p:ext uri="{BB962C8B-B14F-4D97-AF65-F5344CB8AC3E}">
        <p14:creationId xmlns:p14="http://schemas.microsoft.com/office/powerpoint/2010/main" val="1696873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CD74-37F7-F8FC-A38C-6FC6038D37F0}"/>
              </a:ext>
            </a:extLst>
          </p:cNvPr>
          <p:cNvSpPr>
            <a:spLocks noGrp="1"/>
          </p:cNvSpPr>
          <p:nvPr>
            <p:ph type="title"/>
          </p:nvPr>
        </p:nvSpPr>
        <p:spPr/>
        <p:txBody>
          <a:bodyPr/>
          <a:lstStyle/>
          <a:p>
            <a:r>
              <a:rPr lang="en-AU" dirty="0"/>
              <a:t>Searching for other funding opportunities:</a:t>
            </a:r>
          </a:p>
        </p:txBody>
      </p:sp>
      <p:sp>
        <p:nvSpPr>
          <p:cNvPr id="3" name="Content Placeholder 2">
            <a:extLst>
              <a:ext uri="{FF2B5EF4-FFF2-40B4-BE49-F238E27FC236}">
                <a16:creationId xmlns:a16="http://schemas.microsoft.com/office/drawing/2014/main" id="{6A07CD23-E3B3-7EEE-D21B-69D1318DDBE1}"/>
              </a:ext>
            </a:extLst>
          </p:cNvPr>
          <p:cNvSpPr>
            <a:spLocks noGrp="1"/>
          </p:cNvSpPr>
          <p:nvPr>
            <p:ph idx="1"/>
          </p:nvPr>
        </p:nvSpPr>
        <p:spPr>
          <a:xfrm>
            <a:off x="838200" y="1514765"/>
            <a:ext cx="10515600" cy="4497154"/>
          </a:xfrm>
        </p:spPr>
        <p:txBody>
          <a:bodyPr>
            <a:noAutofit/>
          </a:bodyPr>
          <a:lstStyle/>
          <a:p>
            <a:pPr lvl="0" algn="l" eaLnBrk="0" hangingPunct="0">
              <a:spcBef>
                <a:spcPts val="1200"/>
              </a:spcBef>
              <a:spcAft>
                <a:spcPts val="1200"/>
              </a:spcAft>
              <a:defRPr/>
            </a:pPr>
            <a:r>
              <a:rPr lang="en-AU" altLang="en-US" sz="2000" kern="0" dirty="0">
                <a:latin typeface="Calibri" panose="020F0502020204030204" pitchFamily="34" charset="0"/>
                <a:cs typeface="Calibri" panose="020F0502020204030204" pitchFamily="34" charset="0"/>
              </a:rPr>
              <a:t>Department of Human </a:t>
            </a:r>
            <a:r>
              <a:rPr lang="en-AU" altLang="en-US" sz="2000" kern="0">
                <a:latin typeface="Calibri" panose="020F0502020204030204" pitchFamily="34" charset="0"/>
                <a:cs typeface="Calibri" panose="020F0502020204030204" pitchFamily="34" charset="0"/>
              </a:rPr>
              <a:t>Services </a:t>
            </a:r>
            <a:r>
              <a:rPr lang="en-AU" altLang="en-US" sz="2000" kern="0">
                <a:latin typeface="Calibri" panose="020F0502020204030204" pitchFamily="34" charset="0"/>
                <a:cs typeface="Calibri" panose="020F0502020204030204" pitchFamily="34" charset="0"/>
                <a:hlinkClick r:id="rId2"/>
              </a:rPr>
              <a:t>https://dhs.sa.gov.au/how-we-help/grants</a:t>
            </a:r>
            <a:r>
              <a:rPr lang="en-AU" altLang="en-US" sz="2000" kern="0">
                <a:latin typeface="Calibri" panose="020F0502020204030204" pitchFamily="34" charset="0"/>
                <a:cs typeface="Calibri" panose="020F0502020204030204" pitchFamily="34" charset="0"/>
              </a:rPr>
              <a:t> </a:t>
            </a:r>
            <a:endParaRPr lang="en-AU" altLang="en-US" sz="2000" kern="0" dirty="0">
              <a:latin typeface="Calibri" panose="020F0502020204030204" pitchFamily="34" charset="0"/>
              <a:cs typeface="Calibri" panose="020F0502020204030204" pitchFamily="34" charset="0"/>
            </a:endParaRPr>
          </a:p>
          <a:p>
            <a:pPr lvl="0" algn="l" eaLnBrk="0" hangingPunct="0">
              <a:spcBef>
                <a:spcPts val="1200"/>
              </a:spcBef>
              <a:spcAft>
                <a:spcPts val="1200"/>
              </a:spcAft>
              <a:defRPr/>
            </a:pPr>
            <a:r>
              <a:rPr lang="en-AU" altLang="en-US" sz="2000" kern="0" dirty="0">
                <a:latin typeface="Calibri" panose="020F0502020204030204" pitchFamily="34" charset="0"/>
                <a:cs typeface="Calibri" panose="020F0502020204030204" pitchFamily="34" charset="0"/>
              </a:rPr>
              <a:t>Community Grants Hub (Aust Govt)  </a:t>
            </a:r>
            <a:r>
              <a:rPr lang="en-AU" altLang="en-US" sz="2000" kern="0" dirty="0">
                <a:solidFill>
                  <a:srgbClr val="009999"/>
                </a:solidFill>
                <a:latin typeface="Calibri" panose="020F0502020204030204" pitchFamily="34" charset="0"/>
                <a:cs typeface="Calibri" panose="020F0502020204030204" pitchFamily="34" charset="0"/>
                <a:hlinkClick r:id="rId3"/>
              </a:rPr>
              <a:t>www.communitygrants.gov.au</a:t>
            </a:r>
            <a:r>
              <a:rPr lang="en-AU" altLang="en-US" sz="2000" kern="0" dirty="0">
                <a:solidFill>
                  <a:srgbClr val="009999"/>
                </a:solidFill>
                <a:latin typeface="Calibri" panose="020F0502020204030204" pitchFamily="34" charset="0"/>
                <a:cs typeface="Calibri" panose="020F0502020204030204" pitchFamily="34" charset="0"/>
              </a:rPr>
              <a:t> </a:t>
            </a:r>
          </a:p>
          <a:p>
            <a:pPr lvl="0" algn="l" eaLnBrk="0" hangingPunct="0">
              <a:spcBef>
                <a:spcPts val="1200"/>
              </a:spcBef>
              <a:spcAft>
                <a:spcPts val="1200"/>
              </a:spcAft>
              <a:defRPr/>
            </a:pPr>
            <a:r>
              <a:rPr lang="en-AU" altLang="en-US" sz="2000" kern="0" dirty="0" err="1">
                <a:latin typeface="Calibri" panose="020F0502020204030204" pitchFamily="34" charset="0"/>
                <a:cs typeface="Calibri" panose="020F0502020204030204" pitchFamily="34" charset="0"/>
              </a:rPr>
              <a:t>GrantGuru</a:t>
            </a:r>
            <a:r>
              <a:rPr lang="en-AU" altLang="en-US" sz="2000" kern="0" dirty="0">
                <a:solidFill>
                  <a:srgbClr val="000000"/>
                </a:solidFill>
                <a:latin typeface="Calibri" panose="020F0502020204030204" pitchFamily="34" charset="0"/>
                <a:cs typeface="Calibri" panose="020F0502020204030204" pitchFamily="34" charset="0"/>
              </a:rPr>
              <a:t>  </a:t>
            </a:r>
            <a:r>
              <a:rPr lang="en-AU" altLang="en-US" sz="2000" kern="0" dirty="0">
                <a:solidFill>
                  <a:srgbClr val="000000"/>
                </a:solidFill>
                <a:latin typeface="Calibri" panose="020F0502020204030204" pitchFamily="34" charset="0"/>
                <a:cs typeface="Calibri" panose="020F0502020204030204" pitchFamily="34" charset="0"/>
                <a:hlinkClick r:id="rId4"/>
              </a:rPr>
              <a:t>https://grantguru.com/au/register</a:t>
            </a:r>
            <a:endParaRPr lang="en-AU" altLang="en-US" sz="2000" kern="0" dirty="0">
              <a:solidFill>
                <a:srgbClr val="000000"/>
              </a:solidFill>
              <a:latin typeface="Calibri" panose="020F0502020204030204" pitchFamily="34" charset="0"/>
              <a:cs typeface="Calibri" panose="020F0502020204030204" pitchFamily="34" charset="0"/>
            </a:endParaRPr>
          </a:p>
          <a:p>
            <a:pPr lvl="0" algn="l" eaLnBrk="0" hangingPunct="0">
              <a:spcBef>
                <a:spcPts val="1200"/>
              </a:spcBef>
              <a:spcAft>
                <a:spcPts val="1200"/>
              </a:spcAft>
              <a:defRPr/>
            </a:pPr>
            <a:r>
              <a:rPr lang="en-AU" altLang="en-US" sz="2000" kern="0" dirty="0">
                <a:latin typeface="Calibri" panose="020F0502020204030204" pitchFamily="34" charset="0"/>
                <a:cs typeface="Calibri" panose="020F0502020204030204" pitchFamily="34" charset="0"/>
              </a:rPr>
              <a:t>The Funding Centre  </a:t>
            </a:r>
            <a:r>
              <a:rPr lang="en-AU" altLang="en-US" sz="2000" kern="0" dirty="0">
                <a:solidFill>
                  <a:srgbClr val="009999"/>
                </a:solidFill>
                <a:latin typeface="Calibri" panose="020F0502020204030204" pitchFamily="34" charset="0"/>
                <a:cs typeface="Calibri" panose="020F0502020204030204" pitchFamily="34" charset="0"/>
                <a:hlinkClick r:id="rId5"/>
              </a:rPr>
              <a:t>www.fundingcentre.com.au</a:t>
            </a:r>
            <a:r>
              <a:rPr lang="en-AU" altLang="en-US" sz="2000" kern="0" dirty="0">
                <a:solidFill>
                  <a:srgbClr val="009999"/>
                </a:solidFill>
                <a:latin typeface="Calibri" panose="020F0502020204030204" pitchFamily="34" charset="0"/>
                <a:cs typeface="Calibri" panose="020F0502020204030204" pitchFamily="34" charset="0"/>
              </a:rPr>
              <a:t> </a:t>
            </a:r>
          </a:p>
          <a:p>
            <a:pPr lvl="0" algn="l" eaLnBrk="0" hangingPunct="0">
              <a:spcBef>
                <a:spcPts val="1200"/>
              </a:spcBef>
              <a:spcAft>
                <a:spcPts val="1200"/>
              </a:spcAft>
              <a:defRPr/>
            </a:pPr>
            <a:r>
              <a:rPr lang="en-AU" altLang="en-US" sz="2000" kern="0" dirty="0">
                <a:latin typeface="Calibri" panose="020F0502020204030204" pitchFamily="34" charset="0"/>
                <a:cs typeface="Calibri" panose="020F0502020204030204" pitchFamily="34" charset="0"/>
              </a:rPr>
              <a:t>Multicultural Affairs </a:t>
            </a:r>
            <a:r>
              <a:rPr lang="en-AU" altLang="en-US" sz="2000" kern="0" dirty="0">
                <a:latin typeface="Calibri" panose="020F0502020204030204" pitchFamily="34" charset="0"/>
                <a:cs typeface="Calibri" panose="020F0502020204030204" pitchFamily="34" charset="0"/>
                <a:hlinkClick r:id="rId6"/>
              </a:rPr>
              <a:t>https://www.dpc.sa.gov.au/responsibilities/multicultural-affairs/grants</a:t>
            </a:r>
            <a:endParaRPr lang="en-AU" altLang="en-US" sz="2000" kern="0" dirty="0">
              <a:latin typeface="Calibri" panose="020F0502020204030204" pitchFamily="34" charset="0"/>
              <a:cs typeface="Calibri" panose="020F0502020204030204" pitchFamily="34" charset="0"/>
            </a:endParaRPr>
          </a:p>
          <a:p>
            <a:pPr lvl="0" algn="l" eaLnBrk="0" hangingPunct="0">
              <a:spcBef>
                <a:spcPts val="1200"/>
              </a:spcBef>
              <a:spcAft>
                <a:spcPts val="1200"/>
              </a:spcAft>
              <a:defRPr/>
            </a:pPr>
            <a:r>
              <a:rPr lang="en-US" sz="2000" dirty="0">
                <a:effectLst/>
                <a:latin typeface="Calibri" panose="020F0502020204030204" pitchFamily="34" charset="0"/>
                <a:ea typeface="Calibri" panose="020F0502020204030204" pitchFamily="34" charset="0"/>
              </a:rPr>
              <a:t>National Shed Development Program:  </a:t>
            </a:r>
            <a:r>
              <a:rPr lang="en-US" sz="2000" dirty="0">
                <a:effectLst/>
                <a:latin typeface="Calibri" panose="020F0502020204030204" pitchFamily="34" charset="0"/>
                <a:ea typeface="Calibri" panose="020F0502020204030204" pitchFamily="34" charset="0"/>
                <a:hlinkClick r:id="rId7"/>
              </a:rPr>
              <a:t>https://mensshed.org/for-mens-sheds/grants-funding/</a:t>
            </a:r>
            <a:endParaRPr lang="en-US" sz="2000" dirty="0">
              <a:effectLst/>
              <a:latin typeface="Calibri" panose="020F0502020204030204" pitchFamily="34" charset="0"/>
              <a:ea typeface="Calibri" panose="020F0502020204030204" pitchFamily="34" charset="0"/>
            </a:endParaRPr>
          </a:p>
          <a:p>
            <a:pPr lvl="0" algn="l" eaLnBrk="0" hangingPunct="0">
              <a:spcBef>
                <a:spcPts val="0"/>
              </a:spcBef>
              <a:spcAft>
                <a:spcPts val="1200"/>
              </a:spcAft>
              <a:defRPr/>
            </a:pPr>
            <a:endParaRPr lang="en-AU" altLang="en-US" kern="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3944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F4182-DE69-346E-972C-C2311E9C1EF5}"/>
              </a:ext>
            </a:extLst>
          </p:cNvPr>
          <p:cNvSpPr>
            <a:spLocks noGrp="1"/>
          </p:cNvSpPr>
          <p:nvPr>
            <p:ph type="title"/>
          </p:nvPr>
        </p:nvSpPr>
        <p:spPr/>
        <p:txBody>
          <a:bodyPr/>
          <a:lstStyle/>
          <a:p>
            <a:r>
              <a:rPr lang="en-AU" dirty="0"/>
              <a:t>Any further questions?</a:t>
            </a:r>
          </a:p>
        </p:txBody>
      </p:sp>
      <p:sp>
        <p:nvSpPr>
          <p:cNvPr id="3" name="Content Placeholder 2">
            <a:extLst>
              <a:ext uri="{FF2B5EF4-FFF2-40B4-BE49-F238E27FC236}">
                <a16:creationId xmlns:a16="http://schemas.microsoft.com/office/drawing/2014/main" id="{5A0A5FF3-4BAF-28E9-8FF2-E5AAB570B9FC}"/>
              </a:ext>
            </a:extLst>
          </p:cNvPr>
          <p:cNvSpPr>
            <a:spLocks noGrp="1"/>
          </p:cNvSpPr>
          <p:nvPr>
            <p:ph idx="1"/>
          </p:nvPr>
        </p:nvSpPr>
        <p:spPr/>
        <p:txBody>
          <a:bodyPr/>
          <a:lstStyle/>
          <a:p>
            <a:pPr marL="0" marR="43180" indent="0">
              <a:spcAft>
                <a:spcPts val="600"/>
              </a:spcAft>
              <a:buNone/>
            </a:pPr>
            <a:r>
              <a:rPr lang="en-AU" dirty="0">
                <a:effectLst/>
                <a:latin typeface="Calibri" panose="020F0502020204030204" pitchFamily="34" charset="0"/>
                <a:ea typeface="Calibri" panose="020F0502020204030204" pitchFamily="34" charset="0"/>
                <a:cs typeface="Calibri" panose="020F0502020204030204" pitchFamily="34" charset="0"/>
              </a:rPr>
              <a:t>At any stage of the process please don’t hesitate in contacting us:</a:t>
            </a:r>
          </a:p>
          <a:p>
            <a:pPr marL="0" marR="43180" indent="0">
              <a:spcBef>
                <a:spcPts val="1200"/>
              </a:spcBef>
              <a:spcAft>
                <a:spcPts val="600"/>
              </a:spcAft>
              <a:buNone/>
            </a:pPr>
            <a:r>
              <a:rPr lang="en-US" b="1" dirty="0">
                <a:effectLst/>
                <a:latin typeface="Calibri" panose="020F0502020204030204" pitchFamily="34" charset="0"/>
                <a:ea typeface="Calibri" panose="020F0502020204030204" pitchFamily="34" charset="0"/>
                <a:cs typeface="Calibri" panose="020F0502020204030204" pitchFamily="34" charset="0"/>
              </a:rPr>
              <a:t>Grants</a:t>
            </a:r>
            <a:r>
              <a:rPr lang="en-US" b="1" spc="-15" dirty="0">
                <a:effectLst/>
                <a:latin typeface="Calibri" panose="020F0502020204030204" pitchFamily="34" charset="0"/>
                <a:ea typeface="Calibri" panose="020F0502020204030204" pitchFamily="34" charset="0"/>
                <a:cs typeface="Calibri" panose="020F0502020204030204" pitchFamily="34" charset="0"/>
              </a:rPr>
              <a:t> </a:t>
            </a:r>
            <a:r>
              <a:rPr lang="en-US" b="1" dirty="0">
                <a:effectLst/>
                <a:latin typeface="Calibri" panose="020F0502020204030204" pitchFamily="34" charset="0"/>
                <a:ea typeface="Calibri" panose="020F0502020204030204" pitchFamily="34" charset="0"/>
                <a:cs typeface="Calibri" panose="020F0502020204030204" pitchFamily="34" charset="0"/>
              </a:rPr>
              <a:t>SA</a:t>
            </a:r>
            <a:r>
              <a:rPr lang="en-US" b="1" spc="-15" dirty="0">
                <a:effectLst/>
                <a:latin typeface="Calibri" panose="020F0502020204030204" pitchFamily="34" charset="0"/>
                <a:ea typeface="Calibri" panose="020F0502020204030204" pitchFamily="34" charset="0"/>
                <a:cs typeface="Calibri" panose="020F0502020204030204" pitchFamily="34" charset="0"/>
              </a:rPr>
              <a:t> </a:t>
            </a:r>
            <a:r>
              <a:rPr lang="en-US" b="1" spc="-20" dirty="0">
                <a:effectLst/>
                <a:latin typeface="Calibri" panose="020F0502020204030204" pitchFamily="34" charset="0"/>
                <a:ea typeface="Calibri" panose="020F0502020204030204" pitchFamily="34" charset="0"/>
                <a:cs typeface="Calibri" panose="020F0502020204030204" pitchFamily="34" charset="0"/>
              </a:rPr>
              <a:t>Team</a:t>
            </a:r>
            <a:endParaRPr lang="en-AU" b="1" dirty="0">
              <a:effectLst/>
              <a:latin typeface="Calibri" panose="020F0502020204030204" pitchFamily="34" charset="0"/>
              <a:ea typeface="Calibri" panose="020F0502020204030204" pitchFamily="34" charset="0"/>
              <a:cs typeface="Calibri" panose="020F0502020204030204" pitchFamily="34" charset="0"/>
            </a:endParaRPr>
          </a:p>
          <a:p>
            <a:pPr marL="0" marR="43180" indent="0">
              <a:spcAft>
                <a:spcPts val="600"/>
              </a:spcAft>
              <a:buNone/>
            </a:pPr>
            <a:r>
              <a:rPr lang="en-US" dirty="0">
                <a:effectLst/>
                <a:latin typeface="Calibri" panose="020F0502020204030204" pitchFamily="34" charset="0"/>
                <a:ea typeface="Calibri" panose="020F0502020204030204" pitchFamily="34" charset="0"/>
                <a:cs typeface="Calibri" panose="020F0502020204030204" pitchFamily="34" charset="0"/>
              </a:rPr>
              <a:t>Phone:</a:t>
            </a:r>
            <a:r>
              <a:rPr lang="en-US" spc="-15"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1300 650</a:t>
            </a:r>
            <a:r>
              <a:rPr lang="en-US" spc="-10" dirty="0">
                <a:effectLst/>
                <a:latin typeface="Calibri" panose="020F0502020204030204" pitchFamily="34" charset="0"/>
                <a:ea typeface="Calibri" panose="020F0502020204030204" pitchFamily="34" charset="0"/>
                <a:cs typeface="Calibri" panose="020F0502020204030204" pitchFamily="34" charset="0"/>
              </a:rPr>
              <a:t> </a:t>
            </a:r>
            <a:r>
              <a:rPr lang="en-US" spc="-25" dirty="0">
                <a:effectLst/>
                <a:latin typeface="Calibri" panose="020F0502020204030204" pitchFamily="34" charset="0"/>
                <a:ea typeface="Calibri" panose="020F0502020204030204" pitchFamily="34" charset="0"/>
                <a:cs typeface="Calibri" panose="020F0502020204030204" pitchFamily="34" charset="0"/>
              </a:rPr>
              <a:t>985</a:t>
            </a:r>
            <a:endParaRPr lang="en-AU" dirty="0">
              <a:effectLst/>
              <a:latin typeface="Calibri" panose="020F0502020204030204" pitchFamily="34" charset="0"/>
              <a:ea typeface="Calibri" panose="020F0502020204030204" pitchFamily="34" charset="0"/>
              <a:cs typeface="Calibri" panose="020F0502020204030204" pitchFamily="34" charset="0"/>
            </a:endParaRPr>
          </a:p>
          <a:p>
            <a:pPr marL="0" marR="43180" indent="0">
              <a:spcAft>
                <a:spcPts val="600"/>
              </a:spcAft>
              <a:buNone/>
            </a:pPr>
            <a:r>
              <a:rPr lang="en-US" dirty="0">
                <a:effectLst/>
                <a:latin typeface="Calibri" panose="020F0502020204030204" pitchFamily="34" charset="0"/>
                <a:ea typeface="Calibri" panose="020F0502020204030204" pitchFamily="34" charset="0"/>
                <a:cs typeface="Calibri" panose="020F0502020204030204" pitchFamily="34" charset="0"/>
              </a:rPr>
              <a:t>Email:</a:t>
            </a:r>
            <a:r>
              <a:rPr lang="en-US" spc="-5" dirty="0">
                <a:effectLst/>
                <a:latin typeface="Calibri" panose="020F0502020204030204" pitchFamily="34" charset="0"/>
                <a:ea typeface="Calibri" panose="020F0502020204030204" pitchFamily="34" charset="0"/>
                <a:cs typeface="Calibri" panose="020F0502020204030204" pitchFamily="34" charset="0"/>
              </a:rPr>
              <a:t> </a:t>
            </a:r>
            <a:r>
              <a:rPr lang="en-US" u="sng" spc="-10" dirty="0">
                <a:solidFill>
                  <a:srgbClr val="008086"/>
                </a:solidFill>
                <a:effectLst/>
                <a:latin typeface="Calibri" panose="020F0502020204030204" pitchFamily="34" charset="0"/>
                <a:ea typeface="Calibri" panose="020F0502020204030204" pitchFamily="34" charset="0"/>
                <a:cs typeface="Calibri" panose="020F0502020204030204" pitchFamily="34" charset="0"/>
                <a:hlinkClick r:id="rId2"/>
              </a:rPr>
              <a:t>grantssa@sa.gov.au</a:t>
            </a:r>
            <a:endParaRPr lang="en-AU" dirty="0">
              <a:effectLst/>
              <a:latin typeface="Calibri" panose="020F0502020204030204" pitchFamily="34" charset="0"/>
              <a:ea typeface="Calibri" panose="020F0502020204030204" pitchFamily="34" charset="0"/>
              <a:cs typeface="Calibri" panose="020F0502020204030204" pitchFamily="34" charset="0"/>
            </a:endParaRPr>
          </a:p>
          <a:p>
            <a:pPr marL="0" marR="43180" indent="0">
              <a:spcAft>
                <a:spcPts val="600"/>
              </a:spcAft>
              <a:buNone/>
            </a:pPr>
            <a:r>
              <a:rPr lang="en-US" dirty="0">
                <a:effectLst/>
                <a:latin typeface="Calibri" panose="020F0502020204030204" pitchFamily="34" charset="0"/>
                <a:ea typeface="Calibri" panose="020F0502020204030204" pitchFamily="34" charset="0"/>
                <a:cs typeface="Calibri" panose="020F0502020204030204" pitchFamily="34" charset="0"/>
              </a:rPr>
              <a:t>Website:</a:t>
            </a:r>
            <a:r>
              <a:rPr lang="en-US" spc="-20" dirty="0">
                <a:effectLst/>
                <a:latin typeface="Calibri" panose="020F0502020204030204" pitchFamily="34" charset="0"/>
                <a:ea typeface="Calibri" panose="020F0502020204030204" pitchFamily="34" charset="0"/>
                <a:cs typeface="Calibri" panose="020F0502020204030204" pitchFamily="34" charset="0"/>
              </a:rPr>
              <a:t> </a:t>
            </a:r>
            <a:r>
              <a:rPr lang="en-US" u="sng" spc="-10" dirty="0">
                <a:solidFill>
                  <a:srgbClr val="008086"/>
                </a:solidFill>
                <a:effectLst/>
                <a:latin typeface="Calibri" panose="020F0502020204030204" pitchFamily="34" charset="0"/>
                <a:ea typeface="Calibri" panose="020F0502020204030204" pitchFamily="34" charset="0"/>
                <a:cs typeface="Calibri" panose="020F0502020204030204" pitchFamily="34" charset="0"/>
                <a:hlinkClick r:id="rId3"/>
              </a:rPr>
              <a:t>www.dhs.sa.gov.au/grantsSA</a:t>
            </a:r>
            <a:endParaRPr lang="en-AU"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AU" b="1" dirty="0"/>
          </a:p>
        </p:txBody>
      </p:sp>
    </p:spTree>
    <p:extLst>
      <p:ext uri="{BB962C8B-B14F-4D97-AF65-F5344CB8AC3E}">
        <p14:creationId xmlns:p14="http://schemas.microsoft.com/office/powerpoint/2010/main" val="372770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F1C51-C2BC-5962-0D3F-304AB606F611}"/>
              </a:ext>
            </a:extLst>
          </p:cNvPr>
          <p:cNvSpPr>
            <a:spLocks noGrp="1"/>
          </p:cNvSpPr>
          <p:nvPr>
            <p:ph type="title"/>
          </p:nvPr>
        </p:nvSpPr>
        <p:spPr>
          <a:xfrm>
            <a:off x="838200" y="276990"/>
            <a:ext cx="10515600" cy="1325563"/>
          </a:xfrm>
        </p:spPr>
        <p:txBody>
          <a:bodyPr/>
          <a:lstStyle/>
          <a:p>
            <a:r>
              <a:rPr lang="en-AU" dirty="0"/>
              <a:t>About Grants SA</a:t>
            </a:r>
          </a:p>
        </p:txBody>
      </p:sp>
      <p:sp>
        <p:nvSpPr>
          <p:cNvPr id="3" name="Content Placeholder 2">
            <a:extLst>
              <a:ext uri="{FF2B5EF4-FFF2-40B4-BE49-F238E27FC236}">
                <a16:creationId xmlns:a16="http://schemas.microsoft.com/office/drawing/2014/main" id="{6C5E0ED0-FC2B-668F-8E38-FFA4FC61E588}"/>
              </a:ext>
            </a:extLst>
          </p:cNvPr>
          <p:cNvSpPr>
            <a:spLocks noGrp="1"/>
          </p:cNvSpPr>
          <p:nvPr>
            <p:ph idx="1"/>
          </p:nvPr>
        </p:nvSpPr>
        <p:spPr>
          <a:xfrm>
            <a:off x="838200" y="1493509"/>
            <a:ext cx="10515600" cy="3870981"/>
          </a:xfrm>
        </p:spPr>
        <p:txBody>
          <a:bodyPr>
            <a:normAutofit/>
          </a:bodyPr>
          <a:lstStyle/>
          <a:p>
            <a:pPr marR="43180">
              <a:spcAft>
                <a:spcPts val="600"/>
              </a:spcAft>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R="43180">
              <a:spcAft>
                <a:spcPts val="600"/>
              </a:spcAft>
            </a:pPr>
            <a:r>
              <a:rPr lang="en-US" dirty="0"/>
              <a:t>Grants SA offers funding to eligible organisations for projects with outcomes of improved community participation, social and emotional wellbeing, and quality of life for people living and working in South Australia.</a:t>
            </a:r>
            <a:endParaRPr lang="en-AU" dirty="0"/>
          </a:p>
          <a:p>
            <a:pPr marR="43180">
              <a:spcAft>
                <a:spcPts val="600"/>
              </a:spcAft>
            </a:pPr>
            <a:r>
              <a:rPr lang="en-AU" dirty="0">
                <a:latin typeface="Calibri" panose="020F0502020204030204" pitchFamily="34" charset="0"/>
                <a:ea typeface="Calibri" panose="020F0502020204030204" pitchFamily="34" charset="0"/>
                <a:cs typeface="Calibri" panose="020F0502020204030204" pitchFamily="34" charset="0"/>
              </a:rPr>
              <a:t>Our funding aligns to the state governments commitments to </a:t>
            </a:r>
            <a:r>
              <a:rPr lang="en-AU" dirty="0">
                <a:effectLst/>
                <a:latin typeface="Calibri" panose="020F0502020204030204" pitchFamily="34" charset="0"/>
                <a:ea typeface="Calibri" panose="020F0502020204030204" pitchFamily="34" charset="0"/>
                <a:cs typeface="Calibri" panose="020F0502020204030204" pitchFamily="34" charset="0"/>
              </a:rPr>
              <a:t>Closing the Gap </a:t>
            </a:r>
            <a:r>
              <a:rPr lang="en-US" dirty="0">
                <a:effectLst/>
                <a:latin typeface="Calibri" panose="020F0502020204030204" pitchFamily="34" charset="0"/>
                <a:ea typeface="Calibri" panose="020F0502020204030204" pitchFamily="34" charset="0"/>
                <a:cs typeface="Calibri" panose="020F0502020204030204" pitchFamily="34" charset="0"/>
              </a:rPr>
              <a:t>Priority Reform Two: Building the Aboriginal Community-Controlled Sector to deliver services.</a:t>
            </a:r>
          </a:p>
          <a:p>
            <a:pPr marR="43180">
              <a:spcAft>
                <a:spcPts val="600"/>
              </a:spcAft>
            </a:pPr>
            <a:r>
              <a:rPr lang="en-US" dirty="0">
                <a:latin typeface="Calibri" panose="020F0502020204030204" pitchFamily="34" charset="0"/>
                <a:ea typeface="Calibri" panose="020F0502020204030204" pitchFamily="34" charset="0"/>
                <a:cs typeface="Calibri" panose="020F0502020204030204" pitchFamily="34" charset="0"/>
              </a:rPr>
              <a:t>Our funding is derived from the Charitable and Social Welfare fund.</a:t>
            </a:r>
            <a:endParaRPr lang="en-US"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570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FA1A70-6757-484B-8748-F1C7FB21DAB7}"/>
              </a:ext>
            </a:extLst>
          </p:cNvPr>
          <p:cNvSpPr>
            <a:spLocks noGrp="1"/>
          </p:cNvSpPr>
          <p:nvPr>
            <p:ph type="ctrTitle"/>
          </p:nvPr>
        </p:nvSpPr>
        <p:spPr/>
        <p:txBody>
          <a:bodyPr/>
          <a:lstStyle/>
          <a:p>
            <a:r>
              <a:rPr lang="en-AU" dirty="0"/>
              <a:t>Thank you</a:t>
            </a:r>
          </a:p>
        </p:txBody>
      </p:sp>
    </p:spTree>
    <p:extLst>
      <p:ext uri="{BB962C8B-B14F-4D97-AF65-F5344CB8AC3E}">
        <p14:creationId xmlns:p14="http://schemas.microsoft.com/office/powerpoint/2010/main" val="904263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CD37B-A9E3-03D0-ECD3-321B0F063E09}"/>
              </a:ext>
            </a:extLst>
          </p:cNvPr>
          <p:cNvSpPr>
            <a:spLocks noGrp="1"/>
          </p:cNvSpPr>
          <p:nvPr>
            <p:ph type="title"/>
          </p:nvPr>
        </p:nvSpPr>
        <p:spPr>
          <a:xfrm>
            <a:off x="838200" y="249934"/>
            <a:ext cx="10515600" cy="1325563"/>
          </a:xfrm>
        </p:spPr>
        <p:txBody>
          <a:bodyPr/>
          <a:lstStyle/>
          <a:p>
            <a:r>
              <a:rPr lang="en-AU" dirty="0"/>
              <a:t>Priority Focus Groups</a:t>
            </a:r>
          </a:p>
        </p:txBody>
      </p:sp>
      <p:sp>
        <p:nvSpPr>
          <p:cNvPr id="3" name="Content Placeholder 2">
            <a:extLst>
              <a:ext uri="{FF2B5EF4-FFF2-40B4-BE49-F238E27FC236}">
                <a16:creationId xmlns:a16="http://schemas.microsoft.com/office/drawing/2014/main" id="{62734774-BB9E-2EE2-7B0E-039C85FA0830}"/>
              </a:ext>
            </a:extLst>
          </p:cNvPr>
          <p:cNvSpPr>
            <a:spLocks noGrp="1"/>
          </p:cNvSpPr>
          <p:nvPr>
            <p:ph idx="1"/>
          </p:nvPr>
        </p:nvSpPr>
        <p:spPr>
          <a:xfrm>
            <a:off x="838200" y="1196787"/>
            <a:ext cx="10515600" cy="5298141"/>
          </a:xfrm>
        </p:spPr>
        <p:txBody>
          <a:bodyPr>
            <a:normAutofit/>
          </a:bodyPr>
          <a:lstStyle/>
          <a:p>
            <a:pPr marL="0" indent="0" fontAlgn="base">
              <a:buNone/>
            </a:pPr>
            <a:r>
              <a:rPr lang="en-US" sz="2200" dirty="0">
                <a:effectLst/>
                <a:latin typeface="Calibri" panose="020F0502020204030204" pitchFamily="34" charset="0"/>
                <a:ea typeface="Calibri" panose="020F0502020204030204" pitchFamily="34" charset="0"/>
              </a:rPr>
              <a:t>Funding is prioritised for projects that support people and/or communities experiencing socioeconomic disadvantage and other vulnerabilities and</a:t>
            </a:r>
            <a:r>
              <a:rPr lang="en-AU" sz="2200" dirty="0">
                <a:effectLst/>
                <a:latin typeface="Calibri" panose="020F0502020204030204" pitchFamily="34" charset="0"/>
                <a:ea typeface="Calibri" panose="020F0502020204030204" pitchFamily="34" charset="0"/>
              </a:rPr>
              <a:t> who may face additional barriers to accessing services such as:</a:t>
            </a:r>
          </a:p>
          <a:p>
            <a:pPr marL="342900" lvl="0" indent="-342900" fontAlgn="base">
              <a:spcAft>
                <a:spcPts val="600"/>
              </a:spcAft>
              <a:buFont typeface="Symbol" panose="05050102010706020507" pitchFamily="18" charset="2"/>
              <a:buChar char=""/>
            </a:pPr>
            <a:r>
              <a:rPr lang="en-AU" sz="2200" dirty="0">
                <a:effectLst/>
                <a:latin typeface="Calibri" panose="020F0502020204030204" pitchFamily="34" charset="0"/>
                <a:ea typeface="Calibri" panose="020F0502020204030204" pitchFamily="34" charset="0"/>
              </a:rPr>
              <a:t>Aboriginal peoples.</a:t>
            </a:r>
          </a:p>
          <a:p>
            <a:pPr marL="342900" lvl="0" indent="-342900" fontAlgn="base">
              <a:spcAft>
                <a:spcPts val="600"/>
              </a:spcAft>
              <a:buFont typeface="Symbol" panose="05050102010706020507" pitchFamily="18" charset="2"/>
              <a:buChar char=""/>
            </a:pPr>
            <a:r>
              <a:rPr lang="en-AU" sz="2200" dirty="0">
                <a:effectLst/>
                <a:latin typeface="Calibri" panose="020F0502020204030204" pitchFamily="34" charset="0"/>
                <a:ea typeface="Calibri" panose="020F0502020204030204" pitchFamily="34" charset="0"/>
              </a:rPr>
              <a:t>People from new and emerging culturally and linguistically diverse (CALD) communities.</a:t>
            </a:r>
          </a:p>
          <a:p>
            <a:pPr marL="342900" lvl="0" indent="-342900" fontAlgn="base">
              <a:spcAft>
                <a:spcPts val="60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rPr>
              <a:t>People with disability, with a focus on those not currently supported through the NDIS.</a:t>
            </a:r>
            <a:endParaRPr lang="en-AU" sz="2200" dirty="0">
              <a:effectLst/>
              <a:latin typeface="Calibri" panose="020F0502020204030204" pitchFamily="34" charset="0"/>
              <a:ea typeface="Calibri" panose="020F0502020204030204" pitchFamily="34" charset="0"/>
            </a:endParaRPr>
          </a:p>
          <a:p>
            <a:pPr marL="342900" lvl="0" indent="-342900" fontAlgn="base">
              <a:spcAft>
                <a:spcPts val="600"/>
              </a:spcAft>
              <a:buFont typeface="Symbol" panose="05050102010706020507" pitchFamily="18" charset="2"/>
              <a:buChar char=""/>
            </a:pPr>
            <a:r>
              <a:rPr lang="en-AU" sz="2200" dirty="0">
                <a:effectLst/>
                <a:latin typeface="Calibri" panose="020F0502020204030204" pitchFamily="34" charset="0"/>
                <a:ea typeface="Calibri" panose="020F0502020204030204" pitchFamily="34" charset="0"/>
              </a:rPr>
              <a:t>LGBTIQA+ community.</a:t>
            </a:r>
          </a:p>
          <a:p>
            <a:pPr marL="342900" lvl="0" indent="-342900" fontAlgn="base">
              <a:spcAft>
                <a:spcPts val="600"/>
              </a:spcAft>
              <a:buFont typeface="Symbol" panose="05050102010706020507" pitchFamily="18" charset="2"/>
              <a:buChar char=""/>
            </a:pPr>
            <a:r>
              <a:rPr lang="en-AU" sz="2200" dirty="0">
                <a:effectLst/>
                <a:latin typeface="Calibri" panose="020F0502020204030204" pitchFamily="34" charset="0"/>
                <a:ea typeface="Calibri" panose="020F0502020204030204" pitchFamily="34" charset="0"/>
              </a:rPr>
              <a:t>People who are financially disadvantaged (for example unemployed, in receipt of government support payments, health care card).</a:t>
            </a:r>
          </a:p>
          <a:p>
            <a:pPr marL="342900" lvl="0" indent="-342900" fontAlgn="base">
              <a:spcAft>
                <a:spcPts val="60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rPr>
              <a:t>People residing in communities identified as places where persistent and/or relative location-based disadvantage exists (including rural/remote). Areas of disadvantage as identified by the Socio- Economic Indexes for Areas </a:t>
            </a:r>
            <a:endParaRPr lang="en-AU" sz="2200" dirty="0"/>
          </a:p>
        </p:txBody>
      </p:sp>
    </p:spTree>
    <p:extLst>
      <p:ext uri="{BB962C8B-B14F-4D97-AF65-F5344CB8AC3E}">
        <p14:creationId xmlns:p14="http://schemas.microsoft.com/office/powerpoint/2010/main" val="1541560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F897F-E7AA-6A55-C630-73D2532CCC03}"/>
              </a:ext>
            </a:extLst>
          </p:cNvPr>
          <p:cNvSpPr>
            <a:spLocks noGrp="1"/>
          </p:cNvSpPr>
          <p:nvPr>
            <p:ph type="title"/>
          </p:nvPr>
        </p:nvSpPr>
        <p:spPr/>
        <p:txBody>
          <a:bodyPr/>
          <a:lstStyle/>
          <a:p>
            <a:r>
              <a:rPr lang="en-US" dirty="0"/>
              <a:t>Community Sheds – Key Dates</a:t>
            </a:r>
            <a:endParaRPr lang="en-AU" dirty="0"/>
          </a:p>
        </p:txBody>
      </p:sp>
      <p:sp>
        <p:nvSpPr>
          <p:cNvPr id="3" name="Content Placeholder 2">
            <a:extLst>
              <a:ext uri="{FF2B5EF4-FFF2-40B4-BE49-F238E27FC236}">
                <a16:creationId xmlns:a16="http://schemas.microsoft.com/office/drawing/2014/main" id="{98519591-4164-3C7E-F057-4FD6081C2AFA}"/>
              </a:ext>
            </a:extLst>
          </p:cNvPr>
          <p:cNvSpPr>
            <a:spLocks noGrp="1"/>
          </p:cNvSpPr>
          <p:nvPr>
            <p:ph idx="1"/>
          </p:nvPr>
        </p:nvSpPr>
        <p:spPr>
          <a:xfrm>
            <a:off x="838200" y="1910198"/>
            <a:ext cx="10515600" cy="3870981"/>
          </a:xfrm>
        </p:spPr>
        <p:txBody>
          <a:bodyPr/>
          <a:lstStyle/>
          <a:p>
            <a:r>
              <a:rPr lang="en-AU" altLang="en-US" kern="0" dirty="0">
                <a:latin typeface="Calibri" panose="020F0502020204030204" pitchFamily="34" charset="0"/>
                <a:cs typeface="Calibri" panose="020F0502020204030204" pitchFamily="34" charset="0"/>
              </a:rPr>
              <a:t>The Round opened </a:t>
            </a:r>
            <a:r>
              <a:rPr lang="en-AU" altLang="en-US" b="1" kern="0" dirty="0">
                <a:latin typeface="Calibri" panose="020F0502020204030204" pitchFamily="34" charset="0"/>
                <a:cs typeface="Calibri" panose="020F0502020204030204" pitchFamily="34" charset="0"/>
              </a:rPr>
              <a:t>30 April 2025 </a:t>
            </a:r>
            <a:r>
              <a:rPr lang="en-AU" altLang="en-US" kern="0" dirty="0">
                <a:latin typeface="Calibri" panose="020F0502020204030204" pitchFamily="34" charset="0"/>
                <a:cs typeface="Calibri" panose="020F0502020204030204" pitchFamily="34" charset="0"/>
              </a:rPr>
              <a:t>and closes </a:t>
            </a:r>
            <a:r>
              <a:rPr lang="en-AU" altLang="en-US" b="1" kern="0" dirty="0">
                <a:latin typeface="Calibri" panose="020F0502020204030204" pitchFamily="34" charset="0"/>
                <a:cs typeface="Calibri" panose="020F0502020204030204" pitchFamily="34" charset="0"/>
              </a:rPr>
              <a:t>3 pm, 19 June 2025</a:t>
            </a:r>
            <a:r>
              <a:rPr lang="en-AU" altLang="en-US" kern="0" dirty="0">
                <a:latin typeface="Calibri" panose="020F0502020204030204" pitchFamily="34" charset="0"/>
                <a:cs typeface="Calibri" panose="020F0502020204030204" pitchFamily="34" charset="0"/>
              </a:rPr>
              <a:t>.</a:t>
            </a:r>
          </a:p>
          <a:p>
            <a:pPr marL="0" indent="0">
              <a:buNone/>
            </a:pPr>
            <a:endParaRPr lang="en-AU" altLang="en-US" kern="0" dirty="0">
              <a:latin typeface="Calibri" panose="020F0502020204030204" pitchFamily="34" charset="0"/>
              <a:cs typeface="Calibri" panose="020F0502020204030204" pitchFamily="34" charset="0"/>
            </a:endParaRPr>
          </a:p>
          <a:p>
            <a:pPr marL="17780" marR="43180">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Notification of the outcome will be after </a:t>
            </a:r>
            <a:r>
              <a:rPr lang="en-US" b="1" dirty="0">
                <a:latin typeface="Calibri" panose="020F0502020204030204" pitchFamily="34" charset="0"/>
                <a:ea typeface="Calibri" panose="020F0502020204030204" pitchFamily="34" charset="0"/>
                <a:cs typeface="Calibri" panose="020F0502020204030204" pitchFamily="34" charset="0"/>
              </a:rPr>
              <a:t>25 August </a:t>
            </a:r>
            <a:r>
              <a:rPr lang="en-US" b="1" dirty="0">
                <a:effectLst/>
                <a:latin typeface="Calibri" panose="020F0502020204030204" pitchFamily="34" charset="0"/>
                <a:ea typeface="Calibri" panose="020F0502020204030204" pitchFamily="34" charset="0"/>
                <a:cs typeface="Calibri" panose="020F0502020204030204" pitchFamily="34" charset="0"/>
              </a:rPr>
              <a:t>2025</a:t>
            </a:r>
            <a:r>
              <a:rPr lang="en-US" dirty="0">
                <a:effectLst/>
                <a:latin typeface="Calibri" panose="020F0502020204030204" pitchFamily="34" charset="0"/>
                <a:ea typeface="Calibri" panose="020F0502020204030204" pitchFamily="34" charset="0"/>
                <a:cs typeface="Calibri" panose="020F0502020204030204" pitchFamily="34" charset="0"/>
              </a:rPr>
              <a:t>.</a:t>
            </a:r>
          </a:p>
          <a:p>
            <a:pPr marL="0" marR="43180" indent="0">
              <a:spcAft>
                <a:spcPts val="600"/>
              </a:spcAft>
              <a:buNone/>
            </a:pPr>
            <a:endParaRPr lang="en-AU" dirty="0">
              <a:effectLst/>
              <a:latin typeface="Calibri" panose="020F0502020204030204" pitchFamily="34" charset="0"/>
              <a:ea typeface="Calibri" panose="020F0502020204030204" pitchFamily="34" charset="0"/>
              <a:cs typeface="Calibri" panose="020F0502020204030204" pitchFamily="34" charset="0"/>
            </a:endParaRPr>
          </a:p>
          <a:p>
            <a:pPr marL="17780" marR="43180">
              <a:spcAft>
                <a:spcPts val="600"/>
              </a:spcAft>
            </a:pPr>
            <a:r>
              <a:rPr lang="en-US" dirty="0">
                <a:effectLst/>
                <a:latin typeface="Calibri" panose="020F0502020204030204" pitchFamily="34" charset="0"/>
                <a:ea typeface="Calibri" panose="020F0502020204030204" pitchFamily="34" charset="0"/>
                <a:cs typeface="Calibri" panose="020F0502020204030204" pitchFamily="34" charset="0"/>
              </a:rPr>
              <a:t>Grant agreement period will start after  </a:t>
            </a:r>
            <a:r>
              <a:rPr lang="en-US" b="1" dirty="0">
                <a:effectLst/>
                <a:latin typeface="Calibri" panose="020F0502020204030204" pitchFamily="34" charset="0"/>
                <a:ea typeface="Calibri" panose="020F0502020204030204" pitchFamily="34" charset="0"/>
                <a:cs typeface="Calibri" panose="020F0502020204030204" pitchFamily="34" charset="0"/>
              </a:rPr>
              <a:t>1 October 2025</a:t>
            </a:r>
            <a:endParaRPr lang="en-AU"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27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E09A4-2299-F1F6-2FF2-2685C684C95F}"/>
              </a:ext>
            </a:extLst>
          </p:cNvPr>
          <p:cNvSpPr>
            <a:spLocks noGrp="1"/>
          </p:cNvSpPr>
          <p:nvPr>
            <p:ph type="title"/>
          </p:nvPr>
        </p:nvSpPr>
        <p:spPr/>
        <p:txBody>
          <a:bodyPr/>
          <a:lstStyle/>
          <a:p>
            <a:r>
              <a:rPr lang="en-US" dirty="0">
                <a:effectLst/>
                <a:latin typeface="Calibri" panose="020F0502020204030204" pitchFamily="34" charset="0"/>
                <a:ea typeface="Calibri" panose="020F0502020204030204" pitchFamily="34" charset="0"/>
              </a:rPr>
              <a:t>The intent of the Community Shed funding round</a:t>
            </a:r>
            <a:br>
              <a:rPr lang="en-AU" sz="1800" b="1" dirty="0">
                <a:effectLst/>
                <a:latin typeface="Calibri" panose="020F0502020204030204" pitchFamily="34" charset="0"/>
                <a:ea typeface="Calibri" panose="020F0502020204030204" pitchFamily="34" charset="0"/>
              </a:rPr>
            </a:br>
            <a:endParaRPr lang="en-AU" dirty="0"/>
          </a:p>
        </p:txBody>
      </p:sp>
      <p:sp>
        <p:nvSpPr>
          <p:cNvPr id="3" name="Content Placeholder 2">
            <a:extLst>
              <a:ext uri="{FF2B5EF4-FFF2-40B4-BE49-F238E27FC236}">
                <a16:creationId xmlns:a16="http://schemas.microsoft.com/office/drawing/2014/main" id="{67B74CD4-3304-88C6-FDB1-E3760F587E3B}"/>
              </a:ext>
            </a:extLst>
          </p:cNvPr>
          <p:cNvSpPr>
            <a:spLocks noGrp="1"/>
          </p:cNvSpPr>
          <p:nvPr>
            <p:ph idx="1"/>
          </p:nvPr>
        </p:nvSpPr>
        <p:spPr>
          <a:xfrm>
            <a:off x="838200" y="1385455"/>
            <a:ext cx="10515600" cy="4626463"/>
          </a:xfrm>
        </p:spPr>
        <p:txBody>
          <a:bodyPr>
            <a:normAutofit lnSpcReduction="10000"/>
          </a:bodyPr>
          <a:lstStyle/>
          <a:p>
            <a:pPr marL="0" indent="0">
              <a:buNone/>
            </a:pPr>
            <a:r>
              <a:rPr lang="en-AU" dirty="0">
                <a:effectLst/>
                <a:latin typeface="Calibri" panose="020F0502020204030204" pitchFamily="34" charset="0"/>
                <a:ea typeface="Calibri" panose="020F0502020204030204" pitchFamily="34" charset="0"/>
                <a:cs typeface="Calibri" panose="020F0502020204030204" pitchFamily="34" charset="0"/>
              </a:rPr>
              <a:t>The Community Shed funding round aims to increase participation, capacity, and sustainability of community sheds throughout South Australia. This funding aims to support initiatives that will achieve positive outcomes for community sheds in the following areas: </a:t>
            </a:r>
          </a:p>
          <a:p>
            <a:pPr marL="342900" lvl="0" indent="-342900">
              <a:buFont typeface="Symbol" panose="05050102010706020507" pitchFamily="18" charset="2"/>
              <a:buChar char=""/>
            </a:pPr>
            <a:r>
              <a:rPr lang="en-AU" dirty="0">
                <a:effectLst/>
                <a:latin typeface="Calibri" panose="020F0502020204030204" pitchFamily="34" charset="0"/>
                <a:ea typeface="Calibri" panose="020F0502020204030204" pitchFamily="34" charset="0"/>
                <a:cs typeface="Calibri" panose="020F0502020204030204" pitchFamily="34" charset="0"/>
              </a:rPr>
              <a:t>Wellbeing, Social isolation and loneliness, improved sense of community connection</a:t>
            </a:r>
          </a:p>
          <a:p>
            <a:pPr marL="342900" lvl="0" indent="-342900">
              <a:buFont typeface="Symbol" panose="05050102010706020507" pitchFamily="18" charset="2"/>
              <a:buChar char=""/>
            </a:pPr>
            <a:r>
              <a:rPr lang="en-AU" dirty="0">
                <a:effectLst/>
                <a:latin typeface="Calibri" panose="020F0502020204030204" pitchFamily="34" charset="0"/>
                <a:ea typeface="Calibri" panose="020F0502020204030204" pitchFamily="34" charset="0"/>
                <a:cs typeface="Calibri" panose="020F0502020204030204" pitchFamily="34" charset="0"/>
              </a:rPr>
              <a:t>Increase participation and diversity specifically from groups likely to experience social isolation and/ or discrimination including people with disability or aged related disability, and people experiencing poor health or mental health challenges.</a:t>
            </a:r>
          </a:p>
          <a:p>
            <a:pPr marL="342900" lvl="0" indent="-342900">
              <a:buFont typeface="Symbol" panose="05050102010706020507" pitchFamily="18" charset="2"/>
              <a:buChar char=""/>
            </a:pPr>
            <a:r>
              <a:rPr lang="en-AU" dirty="0">
                <a:effectLst/>
                <a:latin typeface="Calibri" panose="020F0502020204030204" pitchFamily="34" charset="0"/>
                <a:ea typeface="Calibri" panose="020F0502020204030204" pitchFamily="34" charset="0"/>
                <a:cs typeface="Calibri" panose="020F0502020204030204" pitchFamily="34" charset="0"/>
              </a:rPr>
              <a:t>Skill sharing and mentoring  </a:t>
            </a:r>
          </a:p>
          <a:p>
            <a:pPr marL="342900" lvl="0" indent="-342900">
              <a:buFont typeface="Symbol" panose="05050102010706020507" pitchFamily="18" charset="2"/>
              <a:buChar char=""/>
            </a:pPr>
            <a:r>
              <a:rPr lang="en-AU" dirty="0">
                <a:effectLst/>
                <a:latin typeface="Calibri" panose="020F0502020204030204" pitchFamily="34" charset="0"/>
                <a:ea typeface="Calibri" panose="020F0502020204030204" pitchFamily="34" charset="0"/>
                <a:cs typeface="Calibri" panose="020F0502020204030204" pitchFamily="34" charset="0"/>
              </a:rPr>
              <a:t>Support the sustainability of current operations.</a:t>
            </a:r>
          </a:p>
          <a:p>
            <a:pPr marL="342900" lvl="0" indent="-342900">
              <a:buFont typeface="Symbol" panose="05050102010706020507" pitchFamily="18" charset="2"/>
              <a:buChar char=""/>
            </a:pPr>
            <a:r>
              <a:rPr lang="en-AU" dirty="0">
                <a:effectLst/>
                <a:latin typeface="Calibri" panose="020F0502020204030204" pitchFamily="34" charset="0"/>
                <a:ea typeface="Calibri" panose="020F0502020204030204" pitchFamily="34" charset="0"/>
                <a:cs typeface="Calibri" panose="020F0502020204030204" pitchFamily="34" charset="0"/>
              </a:rPr>
              <a:t>Volunteering </a:t>
            </a:r>
          </a:p>
          <a:p>
            <a:endParaRPr lang="en-AU" dirty="0"/>
          </a:p>
        </p:txBody>
      </p:sp>
    </p:spTree>
    <p:extLst>
      <p:ext uri="{BB962C8B-B14F-4D97-AF65-F5344CB8AC3E}">
        <p14:creationId xmlns:p14="http://schemas.microsoft.com/office/powerpoint/2010/main" val="415879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58394-5FCE-4FC3-6853-0F334B5594A3}"/>
              </a:ext>
            </a:extLst>
          </p:cNvPr>
          <p:cNvSpPr>
            <a:spLocks noGrp="1"/>
          </p:cNvSpPr>
          <p:nvPr>
            <p:ph type="title"/>
          </p:nvPr>
        </p:nvSpPr>
        <p:spPr/>
        <p:txBody>
          <a:bodyPr/>
          <a:lstStyle/>
          <a:p>
            <a:r>
              <a:rPr lang="en-AU" dirty="0"/>
              <a:t>Eligibility</a:t>
            </a:r>
          </a:p>
        </p:txBody>
      </p:sp>
      <p:sp>
        <p:nvSpPr>
          <p:cNvPr id="3" name="Content Placeholder 2">
            <a:extLst>
              <a:ext uri="{FF2B5EF4-FFF2-40B4-BE49-F238E27FC236}">
                <a16:creationId xmlns:a16="http://schemas.microsoft.com/office/drawing/2014/main" id="{1CC2C914-D612-CB95-89F4-0D244A2F0FD0}"/>
              </a:ext>
            </a:extLst>
          </p:cNvPr>
          <p:cNvSpPr>
            <a:spLocks noGrp="1"/>
          </p:cNvSpPr>
          <p:nvPr>
            <p:ph idx="1"/>
          </p:nvPr>
        </p:nvSpPr>
        <p:spPr>
          <a:xfrm>
            <a:off x="838200" y="1294819"/>
            <a:ext cx="10515600" cy="4496382"/>
          </a:xfrm>
        </p:spPr>
        <p:txBody>
          <a:bodyPr>
            <a:normAutofit fontScale="62500" lnSpcReduction="20000"/>
          </a:bodyPr>
          <a:lstStyle/>
          <a:p>
            <a:pPr marL="0" indent="0">
              <a:buNone/>
            </a:pPr>
            <a:endParaRPr lang="en-US" sz="5100" dirty="0"/>
          </a:p>
          <a:p>
            <a:pPr marL="0" indent="0">
              <a:buNone/>
            </a:pPr>
            <a:r>
              <a:rPr lang="en-US" sz="3800" dirty="0"/>
              <a:t>Applicants must meet the definition of a Community Shed.</a:t>
            </a:r>
          </a:p>
          <a:p>
            <a:pPr marL="0" indent="0">
              <a:buNone/>
            </a:pPr>
            <a:endParaRPr lang="en-US" sz="3800" b="1" dirty="0"/>
          </a:p>
          <a:p>
            <a:pPr marL="0" indent="0">
              <a:buNone/>
            </a:pPr>
            <a:r>
              <a:rPr lang="en-US" sz="3800" b="1" dirty="0"/>
              <a:t>What is a Community Shed?</a:t>
            </a:r>
            <a:endParaRPr lang="en-AU" sz="3800" dirty="0"/>
          </a:p>
          <a:p>
            <a:pPr marL="0" indent="0">
              <a:buNone/>
            </a:pPr>
            <a:r>
              <a:rPr lang="en-US" sz="3800" dirty="0"/>
              <a:t>A </a:t>
            </a:r>
            <a:r>
              <a:rPr lang="en-US" sz="3800" b="1" dirty="0"/>
              <a:t>Community Shed</a:t>
            </a:r>
            <a:r>
              <a:rPr lang="en-US" sz="3800" dirty="0"/>
              <a:t> (including Men’s and Women’s Sheds) is any community-based organisation, where:</a:t>
            </a:r>
            <a:endParaRPr lang="en-AU" sz="3800" dirty="0"/>
          </a:p>
          <a:p>
            <a:pPr lvl="0"/>
            <a:r>
              <a:rPr lang="en-US" sz="3800" dirty="0"/>
              <a:t>The primary objective is to advance the well-being, positive mental health, and social connection of its members.</a:t>
            </a:r>
            <a:endParaRPr lang="en-AU" sz="3800" dirty="0"/>
          </a:p>
          <a:p>
            <a:pPr lvl="0"/>
            <a:r>
              <a:rPr lang="en-US" sz="3800" dirty="0"/>
              <a:t>The primary activity is the provision of a safe, friendly, and inclusive environment where people can gather and/or work on meaningful projects at their own pace, in their own time and encourage participation and share experiences and expertise in a supportive environment.</a:t>
            </a:r>
            <a:endParaRPr lang="en-AU" sz="3800" dirty="0"/>
          </a:p>
          <a:p>
            <a:pPr marL="0" indent="0">
              <a:buNone/>
            </a:pPr>
            <a:endParaRPr lang="en-US" dirty="0"/>
          </a:p>
          <a:p>
            <a:endParaRPr lang="en-AU" dirty="0"/>
          </a:p>
        </p:txBody>
      </p:sp>
    </p:spTree>
    <p:extLst>
      <p:ext uri="{BB962C8B-B14F-4D97-AF65-F5344CB8AC3E}">
        <p14:creationId xmlns:p14="http://schemas.microsoft.com/office/powerpoint/2010/main" val="191942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74786-5C8D-F489-8CDB-2F761DB307E3}"/>
              </a:ext>
            </a:extLst>
          </p:cNvPr>
          <p:cNvSpPr>
            <a:spLocks noGrp="1"/>
          </p:cNvSpPr>
          <p:nvPr>
            <p:ph type="title"/>
          </p:nvPr>
        </p:nvSpPr>
        <p:spPr/>
        <p:txBody>
          <a:bodyPr/>
          <a:lstStyle/>
          <a:p>
            <a:r>
              <a:rPr lang="en-AU" dirty="0"/>
              <a:t>Eligibility for a grant</a:t>
            </a:r>
          </a:p>
        </p:txBody>
      </p:sp>
      <p:sp>
        <p:nvSpPr>
          <p:cNvPr id="3" name="Content Placeholder 2">
            <a:extLst>
              <a:ext uri="{FF2B5EF4-FFF2-40B4-BE49-F238E27FC236}">
                <a16:creationId xmlns:a16="http://schemas.microsoft.com/office/drawing/2014/main" id="{0A20B00C-D9BB-43A2-99B6-870BE041F289}"/>
              </a:ext>
            </a:extLst>
          </p:cNvPr>
          <p:cNvSpPr>
            <a:spLocks noGrp="1"/>
          </p:cNvSpPr>
          <p:nvPr>
            <p:ph idx="1"/>
          </p:nvPr>
        </p:nvSpPr>
        <p:spPr>
          <a:xfrm>
            <a:off x="838200" y="1690689"/>
            <a:ext cx="10515600" cy="4321230"/>
          </a:xfrm>
        </p:spPr>
        <p:txBody>
          <a:bodyPr>
            <a:normAutofit/>
          </a:bodyPr>
          <a:lstStyle/>
          <a:p>
            <a:pPr marL="0" indent="0">
              <a:buNone/>
            </a:pPr>
            <a:r>
              <a:rPr lang="en-US" sz="2400" dirty="0"/>
              <a:t>A </a:t>
            </a:r>
            <a:r>
              <a:rPr lang="en-US" sz="2400" b="1" dirty="0"/>
              <a:t>Community Shed</a:t>
            </a:r>
            <a:r>
              <a:rPr lang="en-US" sz="2400" dirty="0"/>
              <a:t> can be a purpose-built facility, a multipurpose community building, or shared space used on a regular basis for the purpose of shed like activities and may:</a:t>
            </a:r>
            <a:endParaRPr lang="en-AU" sz="2400" dirty="0"/>
          </a:p>
          <a:p>
            <a:pPr marL="342900" marR="43180" lvl="0" indent="-342900">
              <a:spcAft>
                <a:spcPts val="600"/>
              </a:spcAft>
              <a:buFont typeface="Symbol" panose="05050102010706020507" pitchFamily="18" charset="2"/>
              <a:buChar char=""/>
            </a:pPr>
            <a:r>
              <a:rPr lang="en-AU" dirty="0">
                <a:effectLst/>
                <a:latin typeface="Calibri" panose="020F0502020204030204" pitchFamily="34" charset="0"/>
                <a:ea typeface="Calibri" panose="020F0502020204030204" pitchFamily="34" charset="0"/>
              </a:rPr>
              <a:t>Make a variety of products including toys, household, or garden furniture,  Indigenous arts and crafts, wood turned articles or textiles</a:t>
            </a:r>
          </a:p>
          <a:p>
            <a:pPr marL="342900" marR="43180" lvl="0" indent="-342900">
              <a:spcAft>
                <a:spcPts val="600"/>
              </a:spcAft>
              <a:buFont typeface="Symbol" panose="05050102010706020507" pitchFamily="18" charset="2"/>
              <a:buChar char=""/>
            </a:pPr>
            <a:r>
              <a:rPr lang="en-AU" dirty="0">
                <a:effectLst/>
                <a:latin typeface="Calibri" panose="020F0502020204030204" pitchFamily="34" charset="0"/>
                <a:ea typeface="Calibri" panose="020F0502020204030204" pitchFamily="34" charset="0"/>
              </a:rPr>
              <a:t>Undertake activities that may include gardening, wood turning, metalwork, repairs or restoration, bicycle and small engine maintenance, cooking, or nutrition demonstrations.</a:t>
            </a:r>
          </a:p>
          <a:p>
            <a:pPr marL="342900" marR="43180" lvl="0" indent="-342900">
              <a:spcAft>
                <a:spcPts val="600"/>
              </a:spcAft>
              <a:buFont typeface="Symbol" panose="05050102010706020507" pitchFamily="18" charset="2"/>
              <a:buChar char=""/>
            </a:pPr>
            <a:r>
              <a:rPr lang="en-AU" dirty="0">
                <a:effectLst/>
                <a:latin typeface="Calibri" panose="020F0502020204030204" pitchFamily="34" charset="0"/>
                <a:ea typeface="Calibri" panose="020F0502020204030204" pitchFamily="34" charset="0"/>
              </a:rPr>
              <a:t>Undertake community projects if desired.</a:t>
            </a:r>
          </a:p>
          <a:p>
            <a:pPr marL="342900" marR="43180" lvl="0" indent="-342900">
              <a:spcAft>
                <a:spcPts val="600"/>
              </a:spcAft>
              <a:buFont typeface="Symbol" panose="05050102010706020507" pitchFamily="18" charset="2"/>
              <a:buChar char=""/>
            </a:pPr>
            <a:r>
              <a:rPr lang="en-AU" dirty="0">
                <a:effectLst/>
                <a:latin typeface="Calibri" panose="020F0502020204030204" pitchFamily="34" charset="0"/>
                <a:ea typeface="Calibri" panose="020F0502020204030204" pitchFamily="34" charset="0"/>
              </a:rPr>
              <a:t>Participate in training programs such as first aid and computers/IT.</a:t>
            </a:r>
          </a:p>
          <a:p>
            <a:pPr marL="0" indent="0">
              <a:buNone/>
            </a:pPr>
            <a:endParaRPr lang="en-AU" dirty="0"/>
          </a:p>
        </p:txBody>
      </p:sp>
    </p:spTree>
    <p:extLst>
      <p:ext uri="{BB962C8B-B14F-4D97-AF65-F5344CB8AC3E}">
        <p14:creationId xmlns:p14="http://schemas.microsoft.com/office/powerpoint/2010/main" val="3428469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58394-5FCE-4FC3-6853-0F334B5594A3}"/>
              </a:ext>
            </a:extLst>
          </p:cNvPr>
          <p:cNvSpPr>
            <a:spLocks noGrp="1"/>
          </p:cNvSpPr>
          <p:nvPr>
            <p:ph type="title"/>
          </p:nvPr>
        </p:nvSpPr>
        <p:spPr/>
        <p:txBody>
          <a:bodyPr/>
          <a:lstStyle/>
          <a:p>
            <a:r>
              <a:rPr lang="en-AU" dirty="0"/>
              <a:t>Eligible Organisations</a:t>
            </a:r>
          </a:p>
        </p:txBody>
      </p:sp>
      <p:sp>
        <p:nvSpPr>
          <p:cNvPr id="3" name="Content Placeholder 2">
            <a:extLst>
              <a:ext uri="{FF2B5EF4-FFF2-40B4-BE49-F238E27FC236}">
                <a16:creationId xmlns:a16="http://schemas.microsoft.com/office/drawing/2014/main" id="{1CC2C914-D612-CB95-89F4-0D244A2F0FD0}"/>
              </a:ext>
            </a:extLst>
          </p:cNvPr>
          <p:cNvSpPr>
            <a:spLocks noGrp="1"/>
          </p:cNvSpPr>
          <p:nvPr>
            <p:ph idx="1"/>
          </p:nvPr>
        </p:nvSpPr>
        <p:spPr>
          <a:xfrm>
            <a:off x="838200" y="1294819"/>
            <a:ext cx="10515600" cy="4496382"/>
          </a:xfrm>
        </p:spPr>
        <p:txBody>
          <a:bodyPr>
            <a:normAutofit/>
          </a:bodyPr>
          <a:lstStyle/>
          <a:p>
            <a:pPr marL="0" marR="43180" indent="0">
              <a:spcAft>
                <a:spcPts val="600"/>
              </a:spcAft>
              <a:buNone/>
            </a:pPr>
            <a:r>
              <a:rPr lang="en-US" sz="2400" dirty="0">
                <a:solidFill>
                  <a:srgbClr val="415866"/>
                </a:solidFill>
                <a:effectLst/>
                <a:latin typeface="Calibri" panose="020F0502020204030204" pitchFamily="34" charset="0"/>
                <a:ea typeface="Calibri" panose="020F0502020204030204" pitchFamily="34" charset="0"/>
              </a:rPr>
              <a:t>Organisations that do not meet the definition of a Community Shed are not eligible in this round</a:t>
            </a:r>
            <a:r>
              <a:rPr lang="en-US" sz="2400" b="1" dirty="0">
                <a:solidFill>
                  <a:srgbClr val="415866"/>
                </a:solidFill>
                <a:effectLst/>
                <a:latin typeface="Calibri" panose="020F0502020204030204" pitchFamily="34" charset="0"/>
                <a:ea typeface="Calibri" panose="020F0502020204030204" pitchFamily="34" charset="0"/>
              </a:rPr>
              <a:t>. Organisations must demonstrate their eligibility within the application process. </a:t>
            </a:r>
            <a:r>
              <a:rPr lang="en-US" sz="2400" dirty="0">
                <a:solidFill>
                  <a:srgbClr val="415866"/>
                </a:solidFill>
                <a:effectLst/>
                <a:latin typeface="Calibri" panose="020F0502020204030204" pitchFamily="34" charset="0"/>
                <a:ea typeface="Calibri" panose="020F0502020204030204" pitchFamily="34" charset="0"/>
              </a:rPr>
              <a:t>This could include membership of the Australian Men’s Shed Association, your Shed constitution or other supporting evidence including a Charter of Rules of your association or a calendar of events or activities.</a:t>
            </a:r>
            <a:endParaRPr lang="en-AU" sz="2400" dirty="0">
              <a:solidFill>
                <a:srgbClr val="415866"/>
              </a:solidFill>
              <a:effectLst/>
              <a:latin typeface="Calibri" panose="020F0502020204030204" pitchFamily="34" charset="0"/>
              <a:ea typeface="Calibri" panose="020F0502020204030204" pitchFamily="34" charset="0"/>
            </a:endParaRPr>
          </a:p>
          <a:p>
            <a:pPr marR="43180">
              <a:spcAft>
                <a:spcPts val="600"/>
              </a:spcAft>
            </a:pPr>
            <a:r>
              <a:rPr lang="en-US" sz="2400" dirty="0">
                <a:solidFill>
                  <a:srgbClr val="415866"/>
                </a:solidFill>
                <a:effectLst/>
                <a:latin typeface="Calibri" panose="020F0502020204030204" pitchFamily="34" charset="0"/>
                <a:ea typeface="Calibri" panose="020F0502020204030204" pitchFamily="34" charset="0"/>
              </a:rPr>
              <a:t>To align with the </a:t>
            </a:r>
            <a:r>
              <a:rPr lang="en-US" sz="2400" i="1" dirty="0">
                <a:solidFill>
                  <a:srgbClr val="415866"/>
                </a:solidFill>
                <a:effectLst/>
                <a:latin typeface="Calibri" panose="020F0502020204030204" pitchFamily="34" charset="0"/>
                <a:ea typeface="Calibri" panose="020F0502020204030204" pitchFamily="34" charset="0"/>
              </a:rPr>
              <a:t>Charitable and Social Welfare Fund</a:t>
            </a:r>
            <a:r>
              <a:rPr lang="en-US" sz="2400" dirty="0">
                <a:solidFill>
                  <a:srgbClr val="415866"/>
                </a:solidFill>
                <a:effectLst/>
                <a:latin typeface="Calibri" panose="020F0502020204030204" pitchFamily="34" charset="0"/>
                <a:ea typeface="Calibri" panose="020F0502020204030204" pitchFamily="34" charset="0"/>
              </a:rPr>
              <a:t>, Grants SA awards funds to </a:t>
            </a:r>
            <a:r>
              <a:rPr lang="en-AU" sz="2400" dirty="0">
                <a:solidFill>
                  <a:srgbClr val="415866"/>
                </a:solidFill>
                <a:effectLst/>
                <a:latin typeface="Calibri" panose="020F0502020204030204" pitchFamily="34" charset="0"/>
                <a:ea typeface="Calibri" panose="020F0502020204030204" pitchFamily="34" charset="0"/>
              </a:rPr>
              <a:t>the following eligible organisation types:</a:t>
            </a:r>
          </a:p>
          <a:p>
            <a:pPr marR="43180" lvl="1">
              <a:spcBef>
                <a:spcPts val="600"/>
              </a:spcBef>
              <a:spcAft>
                <a:spcPts val="600"/>
              </a:spcAft>
              <a:buSzPts val="1000"/>
              <a:tabLst>
                <a:tab pos="457200" algn="l"/>
              </a:tabLst>
            </a:pPr>
            <a:r>
              <a:rPr lang="en-US" dirty="0">
                <a:solidFill>
                  <a:srgbClr val="415866"/>
                </a:solidFill>
                <a:effectLst/>
                <a:latin typeface="Calibri" panose="020F0502020204030204" pitchFamily="34" charset="0"/>
                <a:ea typeface="Times New Roman" panose="02020603050405020304" pitchFamily="18" charset="0"/>
                <a:cs typeface="Calibri" panose="020F0502020204030204" pitchFamily="34" charset="0"/>
              </a:rPr>
              <a:t>Aboriginal Community-Controlled Organisations (ACCO), or</a:t>
            </a:r>
            <a:endParaRPr lang="en-AU" dirty="0">
              <a:solidFill>
                <a:srgbClr val="415866"/>
              </a:solidFill>
              <a:effectLst/>
              <a:latin typeface="Calibri" panose="020F0502020204030204" pitchFamily="34" charset="0"/>
              <a:ea typeface="Calibri" panose="020F0502020204030204" pitchFamily="34" charset="0"/>
            </a:endParaRPr>
          </a:p>
          <a:p>
            <a:pPr marR="43180" lvl="1">
              <a:spcAft>
                <a:spcPts val="600"/>
              </a:spcAft>
              <a:buSzPts val="1000"/>
              <a:tabLst>
                <a:tab pos="457200" algn="l"/>
              </a:tabLst>
            </a:pPr>
            <a:r>
              <a:rPr lang="en-US" dirty="0">
                <a:solidFill>
                  <a:srgbClr val="415866"/>
                </a:solidFill>
                <a:effectLst/>
                <a:latin typeface="Calibri" panose="020F0502020204030204" pitchFamily="34" charset="0"/>
                <a:ea typeface="Times New Roman" panose="02020603050405020304" pitchFamily="18" charset="0"/>
                <a:cs typeface="Calibri" panose="020F0502020204030204" pitchFamily="34" charset="0"/>
              </a:rPr>
              <a:t>Not-for-profit organisations</a:t>
            </a:r>
            <a:endParaRPr lang="en-AU" dirty="0">
              <a:solidFill>
                <a:srgbClr val="415866"/>
              </a:solidFill>
              <a:effectLst/>
              <a:latin typeface="Calibri" panose="020F0502020204030204" pitchFamily="34" charset="0"/>
              <a:ea typeface="Calibri" panose="020F0502020204030204" pitchFamily="34" charset="0"/>
            </a:endParaRPr>
          </a:p>
          <a:p>
            <a:pPr marR="43180">
              <a:spcAft>
                <a:spcPts val="600"/>
              </a:spcAft>
            </a:pPr>
            <a:r>
              <a:rPr lang="en-US" sz="2400" dirty="0">
                <a:solidFill>
                  <a:srgbClr val="415866"/>
                </a:solidFill>
                <a:effectLst/>
                <a:latin typeface="Calibri" panose="020F0502020204030204" pitchFamily="34" charset="0"/>
                <a:ea typeface="Times New Roman" panose="02020603050405020304" pitchFamily="18" charset="0"/>
              </a:rPr>
              <a:t>You </a:t>
            </a:r>
            <a:r>
              <a:rPr lang="en-US" sz="2400" b="1" dirty="0">
                <a:solidFill>
                  <a:srgbClr val="415866"/>
                </a:solidFill>
                <a:effectLst/>
                <a:latin typeface="Calibri" panose="020F0502020204030204" pitchFamily="34" charset="0"/>
                <a:ea typeface="Times New Roman" panose="02020603050405020304" pitchFamily="18" charset="0"/>
              </a:rPr>
              <a:t>are not eligible </a:t>
            </a:r>
            <a:r>
              <a:rPr lang="en-US" sz="2400" dirty="0">
                <a:solidFill>
                  <a:srgbClr val="415866"/>
                </a:solidFill>
                <a:effectLst/>
                <a:latin typeface="Calibri" panose="020F0502020204030204" pitchFamily="34" charset="0"/>
                <a:ea typeface="Times New Roman" panose="02020603050405020304" pitchFamily="18" charset="0"/>
              </a:rPr>
              <a:t>if you are an individual, sole trader, a for-profit organisation, a private </a:t>
            </a:r>
            <a:r>
              <a:rPr lang="en-US" sz="2400" dirty="0">
                <a:solidFill>
                  <a:srgbClr val="415866"/>
                </a:solidFill>
                <a:latin typeface="Calibri" panose="020F0502020204030204" pitchFamily="34" charset="0"/>
                <a:ea typeface="Times New Roman" panose="02020603050405020304" pitchFamily="18" charset="0"/>
              </a:rPr>
              <a:t>company or a trust (except fixed Trusts)</a:t>
            </a:r>
            <a:endParaRPr lang="en-AU" sz="2400" dirty="0">
              <a:solidFill>
                <a:srgbClr val="415866"/>
              </a:solidFill>
              <a:effectLst/>
              <a:latin typeface="Calibri" panose="020F0502020204030204" pitchFamily="34" charset="0"/>
              <a:ea typeface="Calibri" panose="020F0502020204030204" pitchFamily="34" charset="0"/>
            </a:endParaRPr>
          </a:p>
          <a:p>
            <a:pPr marL="0" indent="0">
              <a:buNone/>
            </a:pPr>
            <a:endParaRPr lang="en-US" dirty="0"/>
          </a:p>
          <a:p>
            <a:endParaRPr lang="en-AU" dirty="0"/>
          </a:p>
        </p:txBody>
      </p:sp>
    </p:spTree>
    <p:extLst>
      <p:ext uri="{BB962C8B-B14F-4D97-AF65-F5344CB8AC3E}">
        <p14:creationId xmlns:p14="http://schemas.microsoft.com/office/powerpoint/2010/main" val="3863624705"/>
      </p:ext>
    </p:extLst>
  </p:cSld>
  <p:clrMapOvr>
    <a:masterClrMapping/>
  </p:clrMapOvr>
</p:sld>
</file>

<file path=ppt/theme/theme1.xml><?xml version="1.0" encoding="utf-8"?>
<a:theme xmlns:a="http://schemas.openxmlformats.org/drawingml/2006/main" name="Office Theme">
  <a:themeElements>
    <a:clrScheme name="DHS">
      <a:dk1>
        <a:sysClr val="windowText" lastClr="000000"/>
      </a:dk1>
      <a:lt1>
        <a:sysClr val="window" lastClr="FFFFFF"/>
      </a:lt1>
      <a:dk2>
        <a:srgbClr val="44546A"/>
      </a:dk2>
      <a:lt2>
        <a:srgbClr val="E7E6E6"/>
      </a:lt2>
      <a:accent1>
        <a:srgbClr val="009DA5"/>
      </a:accent1>
      <a:accent2>
        <a:srgbClr val="EE7F4B"/>
      </a:accent2>
      <a:accent3>
        <a:srgbClr val="FCCF61"/>
      </a:accent3>
      <a:accent4>
        <a:srgbClr val="5C8038"/>
      </a:accent4>
      <a:accent5>
        <a:srgbClr val="8F431F"/>
      </a:accent5>
      <a:accent6>
        <a:srgbClr val="0E76BD"/>
      </a:accent6>
      <a:hlink>
        <a:srgbClr val="008087"/>
      </a:hlink>
      <a:folHlink>
        <a:srgbClr val="E0784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S Powerpoint Presentation -Grants SA funding overview" id="{AE2ABEA8-0094-4D92-B8F4-3F59852B5FC2}" vid="{166C4EC8-08AA-4F70-835A-AEBCEE7A30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etadata xmlns="http://www.objective.com/ecm/document/metadata/271343BCD6D049598449C876307003E4" version="1.0.0">
  <systemFields>
    <field name="Objective-Id">
      <value order="0">A30075875</value>
    </field>
    <field name="Objective-Title">
      <value order="0">Grants SA Community Sheds - Community Presentation</value>
    </field>
    <field name="Objective-Description">
      <value order="0">Grants SA Community Sheds - Community Presentation </value>
    </field>
    <field name="Objective-CreationStamp">
      <value order="0">2025-02-18T01:04:40Z</value>
    </field>
    <field name="Objective-IsApproved">
      <value order="0">false</value>
    </field>
    <field name="Objective-IsPublished">
      <value order="0">false</value>
    </field>
    <field name="Objective-DatePublished">
      <value order="0"/>
    </field>
    <field name="Objective-ModificationStamp">
      <value order="0">2025-05-13T00:49:44Z</value>
    </field>
    <field name="Objective-Owner">
      <value order="0">Powles, Belinda - BELPOW</value>
    </field>
    <field name="Objective-Path">
      <value order="0">Global Folder:Community Services Directorate:Community and Partnerships:GRANTS SA:6 Programs:09 Grants SA 2025-26:Grants SA Funding Rounds:Community Sheds Round:Community Engagement</value>
    </field>
    <field name="Objective-Parent">
      <value order="0">Community Engagement</value>
    </field>
    <field name="Objective-State">
      <value order="0">Being Drafted</value>
    </field>
    <field name="Objective-VersionId">
      <value order="0">vA40576784</value>
    </field>
    <field name="Objective-Version">
      <value order="0">0.9</value>
    </field>
    <field name="Objective-VersionNumber">
      <value order="0">9</value>
    </field>
    <field name="Objective-VersionComment">
      <value order="0"/>
    </field>
    <field name="Objective-FileNumber">
      <value order="0"/>
    </field>
    <field name="Objective-Classification">
      <value order="0"/>
    </field>
    <field name="Objective-Caveats">
      <value order="0"/>
    </field>
  </systemFields>
  <catalogues>
    <catalogue name="Corporate Document (Electronic) Type Catalogue" type="type" ori="id:cA101">
      <field name="Objective-Business Unit">
        <value order="0">DHS : Community and Partnerships</value>
      </field>
      <field name="Objective-Security Classification">
        <value order="0">OFFICIAL</value>
      </field>
      <field name="Objective-Document Type">
        <value order="0">Supporting Document</value>
      </field>
      <field name="Objective-Description - Abstract">
        <value order="0"/>
      </field>
      <field name="Objective-Author Name">
        <value order="0"/>
      </field>
      <field name="Objective-Action Officer">
        <value order="0"/>
      </field>
      <field name="Objective-Delegator">
        <value order="0"/>
      </field>
      <field name="Objective-Connect Creator">
        <value order="0"/>
      </field>
    </catalogue>
  </catalogues>
</metadata>
</file>

<file path=customXml/item4.xml><?xml version="1.0" encoding="utf-8"?>
<p:properties xmlns:p="http://schemas.microsoft.com/office/2006/metadata/properties" xmlns:xsi="http://www.w3.org/2001/XMLSchema-instance" xmlns:pc="http://schemas.microsoft.com/office/infopath/2007/PartnerControls">
  <documentManagement>
    <_dlc_DocId xmlns="8c367a0a-eb80-4d00-b216-d49be685157b">UZQXZJTCA67V-884310151-4</_dlc_DocId>
    <_dlc_DocIdUrl xmlns="8c367a0a-eb80-4d00-b216-d49be685157b">
      <Url>https://sagov.sharepoint.com/sites/DHS_inDHS-communications/_layouts/15/DocIdRedir.aspx?ID=UZQXZJTCA67V-884310151-4</Url>
      <Description>UZQXZJTCA67V-884310151-4</Description>
    </_dlc_DocIdUrl>
    <MigrationStatus xmlns="5b1f8b8c-3bbc-403d-b692-aadfa2b026d7">Migrate</MigrationStatus>
  </documentManagement>
</p:properties>
</file>

<file path=customXml/item5.xml><?xml version="1.0" encoding="utf-8"?>
<ct:contentTypeSchema xmlns:ct="http://schemas.microsoft.com/office/2006/metadata/contentType" xmlns:ma="http://schemas.microsoft.com/office/2006/metadata/properties/metaAttributes" ct:_="" ma:_="" ma:contentTypeName="Document" ma:contentTypeID="0x01010064E21C59B043EA48B2DDEA80CFFF8F5B" ma:contentTypeVersion="12" ma:contentTypeDescription="Create a new document." ma:contentTypeScope="" ma:versionID="c99ae684f74ebd0447e91d591c07b206">
  <xsd:schema xmlns:xsd="http://www.w3.org/2001/XMLSchema" xmlns:xs="http://www.w3.org/2001/XMLSchema" xmlns:p="http://schemas.microsoft.com/office/2006/metadata/properties" xmlns:ns2="8c367a0a-eb80-4d00-b216-d49be685157b" xmlns:ns3="5b1f8b8c-3bbc-403d-b692-aadfa2b026d7" targetNamespace="http://schemas.microsoft.com/office/2006/metadata/properties" ma:root="true" ma:fieldsID="f55d4498e3970852770b8bda8758dc14" ns2:_="" ns3:_="">
    <xsd:import namespace="8c367a0a-eb80-4d00-b216-d49be685157b"/>
    <xsd:import namespace="5b1f8b8c-3bbc-403d-b692-aadfa2b026d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2:SharedWithUsers" minOccurs="0"/>
                <xsd:element ref="ns2:SharedWithDetails" minOccurs="0"/>
                <xsd:element ref="ns3:Migration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367a0a-eb80-4d00-b216-d49be68515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b1f8b8c-3bbc-403d-b692-aadfa2b026d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igrationStatus" ma:index="22" nillable="true" ma:displayName="Migration Status" ma:format="Dropdown" ma:internalName="MigrationStatus">
      <xsd:simpleType>
        <xsd:restriction base="dms:Choice">
          <xsd:enumeration value="Migrate"/>
          <xsd:enumeration value="Remove/Archive"/>
          <xsd:enumeration value="Needs upda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BE9016-A748-4493-8385-6170D70E3F23}">
  <ds:schemaRefs>
    <ds:schemaRef ds:uri="http://schemas.microsoft.com/sharepoint/events"/>
  </ds:schemaRefs>
</ds:datastoreItem>
</file>

<file path=customXml/itemProps2.xml><?xml version="1.0" encoding="utf-8"?>
<ds:datastoreItem xmlns:ds="http://schemas.openxmlformats.org/officeDocument/2006/customXml" ds:itemID="{88BE9CEB-EBEE-4FBD-A34C-A6A49EE24045}">
  <ds:schemaRefs>
    <ds:schemaRef ds:uri="http://schemas.microsoft.com/sharepoint/v3/contenttype/forms"/>
  </ds:schemaRefs>
</ds:datastoreItem>
</file>

<file path=customXml/itemProps3.xml><?xml version="1.0" encoding="utf-8"?>
<ds:datastoreItem xmlns:ds="http://schemas.openxmlformats.org/officeDocument/2006/customXml" ds:itemID="{5745109E-2DDF-40CB-AC2B-FF9B10C90820}">
  <ds:schemaRefs>
    <ds:schemaRef ds:uri="http://www.objective.com/ecm/document/metadata/271343BCD6D049598449C876307003E4"/>
  </ds:schemaRefs>
</ds:datastoreItem>
</file>

<file path=customXml/itemProps4.xml><?xml version="1.0" encoding="utf-8"?>
<ds:datastoreItem xmlns:ds="http://schemas.openxmlformats.org/officeDocument/2006/customXml" ds:itemID="{1E1A94F6-EC74-434A-8645-10F09939D16C}">
  <ds:schemaRefs>
    <ds:schemaRef ds:uri="8c367a0a-eb80-4d00-b216-d49be685157b"/>
    <ds:schemaRef ds:uri="http://schemas.microsoft.com/office/2006/documentManagement/types"/>
    <ds:schemaRef ds:uri="http://schemas.microsoft.com/office/2006/metadata/properties"/>
    <ds:schemaRef ds:uri="http://purl.org/dc/dcmitype/"/>
    <ds:schemaRef ds:uri="http://purl.org/dc/elements/1.1/"/>
    <ds:schemaRef ds:uri="http://schemas.microsoft.com/office/infopath/2007/PartnerControls"/>
    <ds:schemaRef ds:uri="http://purl.org/dc/terms/"/>
    <ds:schemaRef ds:uri="http://schemas.openxmlformats.org/package/2006/metadata/core-properties"/>
    <ds:schemaRef ds:uri="5b1f8b8c-3bbc-403d-b692-aadfa2b026d7"/>
    <ds:schemaRef ds:uri="http://www.w3.org/XML/1998/namespace"/>
  </ds:schemaRefs>
</ds:datastoreItem>
</file>

<file path=customXml/itemProps5.xml><?xml version="1.0" encoding="utf-8"?>
<ds:datastoreItem xmlns:ds="http://schemas.openxmlformats.org/officeDocument/2006/customXml" ds:itemID="{B8CD2298-A472-48AF-9A6B-9FF10AF461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367a0a-eb80-4d00-b216-d49be685157b"/>
    <ds:schemaRef ds:uri="5b1f8b8c-3bbc-403d-b692-aadfa2b026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7274858-3b1d-4431-8679-d878f40e28fd}" enabled="1" method="Privileged" siteId="{bda528f7-fca9-432f-bc98-bd7e90d40906}" removed="0"/>
</clbl:labelList>
</file>

<file path=docProps/app.xml><?xml version="1.0" encoding="utf-8"?>
<Properties xmlns="http://schemas.openxmlformats.org/officeDocument/2006/extended-properties" xmlns:vt="http://schemas.openxmlformats.org/officeDocument/2006/docPropsVTypes">
  <Template>DHS Powerpoint Presentation -Grants SA funding overview (A27909867)</Template>
  <TotalTime>1521</TotalTime>
  <Words>2634</Words>
  <Application>Microsoft Office PowerPoint</Application>
  <PresentationFormat>Widescreen</PresentationFormat>
  <Paragraphs>219</Paragraphs>
  <Slides>30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Aptos</vt:lpstr>
      <vt:lpstr>Arial</vt:lpstr>
      <vt:lpstr>Calibri</vt:lpstr>
      <vt:lpstr>Courier New</vt:lpstr>
      <vt:lpstr>Symbol</vt:lpstr>
      <vt:lpstr>Office Theme</vt:lpstr>
      <vt:lpstr>Grants SA Community Sheds Information Session May 2025</vt:lpstr>
      <vt:lpstr>Acknowledgement</vt:lpstr>
      <vt:lpstr>About Grants SA</vt:lpstr>
      <vt:lpstr>Priority Focus Groups</vt:lpstr>
      <vt:lpstr>Community Sheds – Key Dates</vt:lpstr>
      <vt:lpstr>The intent of the Community Shed funding round </vt:lpstr>
      <vt:lpstr>Eligibility</vt:lpstr>
      <vt:lpstr>Eligibility for a grant</vt:lpstr>
      <vt:lpstr>Eligible Organisations</vt:lpstr>
      <vt:lpstr>Sponsoring and Ineligible Applicants</vt:lpstr>
      <vt:lpstr>Community Sheds Funding Opportunities (1)</vt:lpstr>
      <vt:lpstr>Community Sheds Funding Opportunities (2)</vt:lpstr>
      <vt:lpstr>Uniting Church in Victor Harbor</vt:lpstr>
      <vt:lpstr>Regency Community Men’s Shed</vt:lpstr>
      <vt:lpstr>Cleve &amp; Districts Men’s Shed</vt:lpstr>
      <vt:lpstr>Eudunda Community Shed and Hub</vt:lpstr>
      <vt:lpstr>Ineligible Items (listed on Page 7 of the Guidelines)</vt:lpstr>
      <vt:lpstr>Application Process</vt:lpstr>
      <vt:lpstr>Application Form – Project Details</vt:lpstr>
      <vt:lpstr>Application Form – Required Documentation</vt:lpstr>
      <vt:lpstr>Budgets</vt:lpstr>
      <vt:lpstr>Application Form – Budget (continued)</vt:lpstr>
      <vt:lpstr>Assessment Criteria</vt:lpstr>
      <vt:lpstr>Assessment Process</vt:lpstr>
      <vt:lpstr>Notification of Applicants</vt:lpstr>
      <vt:lpstr>Successful Applicants</vt:lpstr>
      <vt:lpstr>Your Grant Agreement </vt:lpstr>
      <vt:lpstr>Searching for other funding opportunities:</vt:lpstr>
      <vt:lpstr>Any further questions?</vt:lpstr>
      <vt:lpstr>Thank you</vt:lpstr>
    </vt:vector>
  </TitlesOfParts>
  <Company>Department of Human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Grants SA Community Sheds Information 2025</dc:title>
  <dc:creator>Howie, Trudi (DHS)</dc:creator>
  <cp:keywords>Grants</cp:keywords>
  <cp:lastModifiedBy>Edwards, Stephanie (DHS)</cp:lastModifiedBy>
  <cp:revision>157</cp:revision>
  <dcterms:created xsi:type="dcterms:W3CDTF">2024-07-11T03:42:16Z</dcterms:created>
  <dcterms:modified xsi:type="dcterms:W3CDTF">2025-05-16T03:04:15Z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0x01010064E21C59B043EA48B2DDEA80CFFF8F5B</vt:lpwstr>
  </property>
  <property fmtid="{D5CDD505-2E9C-101B-9397-08002B2CF9AE}" pid="3" name="_dlc_DocIdItemGuid">
    <vt:lpwstr>e1c1752a-2c6c-4f6b-81cf-3b7bf97c8f1d</vt:lpwstr>
  </property>
  <property fmtid="{D5CDD505-2E9C-101B-9397-08002B2CF9AE}" pid="4" name="MSIP_Label_77274858-3b1d-4431-8679-d878f40e28fd_Enabled">
    <vt:lpwstr>true</vt:lpwstr>
  </property>
  <property fmtid="{D5CDD505-2E9C-101B-9397-08002B2CF9AE}" pid="5" name="MSIP_Label_77274858-3b1d-4431-8679-d878f40e28fd_SetDate">
    <vt:lpwstr>2021-12-06T15:23:20Z</vt:lpwstr>
  </property>
  <property fmtid="{D5CDD505-2E9C-101B-9397-08002B2CF9AE}" pid="6" name="MSIP_Label_77274858-3b1d-4431-8679-d878f40e28fd_Method">
    <vt:lpwstr>Privileged</vt:lpwstr>
  </property>
  <property fmtid="{D5CDD505-2E9C-101B-9397-08002B2CF9AE}" pid="7" name="MSIP_Label_77274858-3b1d-4431-8679-d878f40e28fd_Name">
    <vt:lpwstr>-Official</vt:lpwstr>
  </property>
  <property fmtid="{D5CDD505-2E9C-101B-9397-08002B2CF9AE}" pid="8" name="MSIP_Label_77274858-3b1d-4431-8679-d878f40e28fd_SiteId">
    <vt:lpwstr>bda528f7-fca9-432f-bc98-bd7e90d40906</vt:lpwstr>
  </property>
  <property fmtid="{D5CDD505-2E9C-101B-9397-08002B2CF9AE}" pid="9" name="MSIP_Label_77274858-3b1d-4431-8679-d878f40e28fd_ActionId">
    <vt:lpwstr>2eb06f18-bda9-4694-b43d-0ed95aa1612f</vt:lpwstr>
  </property>
  <property fmtid="{D5CDD505-2E9C-101B-9397-08002B2CF9AE}" pid="10" name="MSIP_Label_77274858-3b1d-4431-8679-d878f40e28fd_ContentBits">
    <vt:lpwstr>1</vt:lpwstr>
  </property>
  <property fmtid="{D5CDD505-2E9C-101B-9397-08002B2CF9AE}" pid="11" name="ClassificationContentMarkingHeaderLocations">
    <vt:lpwstr>Office Theme:5</vt:lpwstr>
  </property>
  <property fmtid="{D5CDD505-2E9C-101B-9397-08002B2CF9AE}" pid="12" name="ClassificationContentMarkingHeaderText">
    <vt:lpwstr>OFFICIAL</vt:lpwstr>
  </property>
  <property fmtid="{D5CDD505-2E9C-101B-9397-08002B2CF9AE}" pid="13" name="Objective-Id">
    <vt:lpwstr>A30075875</vt:lpwstr>
  </property>
  <property fmtid="{D5CDD505-2E9C-101B-9397-08002B2CF9AE}" pid="14" name="Objective-Title">
    <vt:lpwstr>Grants SA Community Sheds - Community Presentation</vt:lpwstr>
  </property>
  <property fmtid="{D5CDD505-2E9C-101B-9397-08002B2CF9AE}" pid="15" name="Objective-Description">
    <vt:lpwstr>Grants SA Community Sheds - Community Presentation </vt:lpwstr>
  </property>
  <property fmtid="{D5CDD505-2E9C-101B-9397-08002B2CF9AE}" pid="16" name="Objective-CreationStamp">
    <vt:filetime>2025-02-18T01:28:52Z</vt:filetime>
  </property>
  <property fmtid="{D5CDD505-2E9C-101B-9397-08002B2CF9AE}" pid="17" name="Objective-IsApproved">
    <vt:bool>false</vt:bool>
  </property>
  <property fmtid="{D5CDD505-2E9C-101B-9397-08002B2CF9AE}" pid="18" name="Objective-IsPublished">
    <vt:bool>false</vt:bool>
  </property>
  <property fmtid="{D5CDD505-2E9C-101B-9397-08002B2CF9AE}" pid="19" name="Objective-DatePublished">
    <vt:lpwstr/>
  </property>
  <property fmtid="{D5CDD505-2E9C-101B-9397-08002B2CF9AE}" pid="20" name="Objective-ModificationStamp">
    <vt:filetime>2025-05-13T00:49:44Z</vt:filetime>
  </property>
  <property fmtid="{D5CDD505-2E9C-101B-9397-08002B2CF9AE}" pid="21" name="Objective-Owner">
    <vt:lpwstr>Powles, Belinda - BELPOW</vt:lpwstr>
  </property>
  <property fmtid="{D5CDD505-2E9C-101B-9397-08002B2CF9AE}" pid="22" name="Objective-Path">
    <vt:lpwstr>Global Folder:Community Services Directorate:Community and Partnerships:GRANTS SA:6 Programs:09 Grants SA 2025-26:Grants SA Funding Rounds:Community Sheds Round:Community Engagement:</vt:lpwstr>
  </property>
  <property fmtid="{D5CDD505-2E9C-101B-9397-08002B2CF9AE}" pid="23" name="Objective-Parent">
    <vt:lpwstr>Community Engagement</vt:lpwstr>
  </property>
  <property fmtid="{D5CDD505-2E9C-101B-9397-08002B2CF9AE}" pid="24" name="Objective-State">
    <vt:lpwstr>Being Drafted</vt:lpwstr>
  </property>
  <property fmtid="{D5CDD505-2E9C-101B-9397-08002B2CF9AE}" pid="25" name="Objective-VersionId">
    <vt:lpwstr>vA40576784</vt:lpwstr>
  </property>
  <property fmtid="{D5CDD505-2E9C-101B-9397-08002B2CF9AE}" pid="26" name="Objective-Version">
    <vt:lpwstr>0.9</vt:lpwstr>
  </property>
  <property fmtid="{D5CDD505-2E9C-101B-9397-08002B2CF9AE}" pid="27" name="Objective-VersionNumber">
    <vt:r8>9</vt:r8>
  </property>
  <property fmtid="{D5CDD505-2E9C-101B-9397-08002B2CF9AE}" pid="28" name="Objective-VersionComment">
    <vt:lpwstr/>
  </property>
  <property fmtid="{D5CDD505-2E9C-101B-9397-08002B2CF9AE}" pid="29" name="Objective-FileNumber">
    <vt:lpwstr/>
  </property>
  <property fmtid="{D5CDD505-2E9C-101B-9397-08002B2CF9AE}" pid="30" name="Objective-Classification">
    <vt:lpwstr>[Inherited - none]</vt:lpwstr>
  </property>
  <property fmtid="{D5CDD505-2E9C-101B-9397-08002B2CF9AE}" pid="31" name="Objective-Caveats">
    <vt:lpwstr/>
  </property>
  <property fmtid="{D5CDD505-2E9C-101B-9397-08002B2CF9AE}" pid="32" name="Objective-Business Unit">
    <vt:lpwstr>DHS:Community and Partnerships</vt:lpwstr>
  </property>
  <property fmtid="{D5CDD505-2E9C-101B-9397-08002B2CF9AE}" pid="33" name="Objective-Security Classification">
    <vt:lpwstr>OFFICIAL</vt:lpwstr>
  </property>
  <property fmtid="{D5CDD505-2E9C-101B-9397-08002B2CF9AE}" pid="34" name="Objective-Document Type">
    <vt:lpwstr>Supporting Document</vt:lpwstr>
  </property>
  <property fmtid="{D5CDD505-2E9C-101B-9397-08002B2CF9AE}" pid="35" name="Objective-Vital Record">
    <vt:lpwstr>No</vt:lpwstr>
  </property>
  <property fmtid="{D5CDD505-2E9C-101B-9397-08002B2CF9AE}" pid="36" name="Objective-Vital Record Review Due Date">
    <vt:lpwstr/>
  </property>
  <property fmtid="{D5CDD505-2E9C-101B-9397-08002B2CF9AE}" pid="37" name="Objective-Description - Abstract">
    <vt:lpwstr/>
  </property>
  <property fmtid="{D5CDD505-2E9C-101B-9397-08002B2CF9AE}" pid="38" name="Objective-Author Name">
    <vt:lpwstr/>
  </property>
  <property fmtid="{D5CDD505-2E9C-101B-9397-08002B2CF9AE}" pid="39" name="Objective-Action Officer">
    <vt:lpwstr/>
  </property>
  <property fmtid="{D5CDD505-2E9C-101B-9397-08002B2CF9AE}" pid="40" name="Objective-Delegator">
    <vt:lpwstr/>
  </property>
  <property fmtid="{D5CDD505-2E9C-101B-9397-08002B2CF9AE}" pid="41" name="Objective-Connect Creator">
    <vt:lpwstr/>
  </property>
  <property fmtid="{D5CDD505-2E9C-101B-9397-08002B2CF9AE}" pid="42" name="Objective-Comment">
    <vt:lpwstr>Grants SA Community Sheds - Community Presentation </vt:lpwstr>
  </property>
</Properties>
</file>